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447" r:id="rId6"/>
    <p:sldId id="481" r:id="rId7"/>
    <p:sldId id="482" r:id="rId8"/>
    <p:sldId id="446" r:id="rId9"/>
    <p:sldId id="450" r:id="rId10"/>
    <p:sldId id="451" r:id="rId11"/>
    <p:sldId id="483" r:id="rId12"/>
    <p:sldId id="428" r:id="rId13"/>
    <p:sldId id="469" r:id="rId14"/>
    <p:sldId id="468" r:id="rId15"/>
    <p:sldId id="484" r:id="rId16"/>
    <p:sldId id="458" r:id="rId17"/>
    <p:sldId id="464" r:id="rId18"/>
    <p:sldId id="465" r:id="rId19"/>
    <p:sldId id="487" r:id="rId20"/>
    <p:sldId id="452" r:id="rId21"/>
    <p:sldId id="488" r:id="rId22"/>
    <p:sldId id="486" r:id="rId23"/>
    <p:sldId id="473" r:id="rId24"/>
    <p:sldId id="466" r:id="rId25"/>
    <p:sldId id="460" r:id="rId26"/>
    <p:sldId id="454" r:id="rId27"/>
    <p:sldId id="474" r:id="rId28"/>
    <p:sldId id="479" r:id="rId29"/>
    <p:sldId id="399" r:id="rId30"/>
    <p:sldId id="448" r:id="rId31"/>
    <p:sldId id="459" r:id="rId32"/>
    <p:sldId id="257" r:id="rId33"/>
    <p:sldId id="472" r:id="rId34"/>
    <p:sldId id="461" r:id="rId35"/>
    <p:sldId id="470" r:id="rId36"/>
    <p:sldId id="480" r:id="rId37"/>
    <p:sldId id="444" r:id="rId38"/>
    <p:sldId id="457" r:id="rId39"/>
    <p:sldId id="456" r:id="rId40"/>
    <p:sldId id="477" r:id="rId41"/>
    <p:sldId id="445" r:id="rId42"/>
    <p:sldId id="478" r:id="rId43"/>
    <p:sldId id="476" r:id="rId44"/>
    <p:sldId id="441" r:id="rId45"/>
    <p:sldId id="438" r:id="rId46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AE28D-26D8-44D2-A08C-1D9BDD145BF2}">
          <p14:sldIdLst>
            <p14:sldId id="256"/>
            <p14:sldId id="447"/>
            <p14:sldId id="481"/>
            <p14:sldId id="482"/>
            <p14:sldId id="446"/>
            <p14:sldId id="450"/>
            <p14:sldId id="451"/>
            <p14:sldId id="483"/>
            <p14:sldId id="428"/>
            <p14:sldId id="469"/>
            <p14:sldId id="468"/>
            <p14:sldId id="484"/>
            <p14:sldId id="458"/>
            <p14:sldId id="464"/>
            <p14:sldId id="465"/>
            <p14:sldId id="487"/>
            <p14:sldId id="452"/>
            <p14:sldId id="488"/>
            <p14:sldId id="486"/>
            <p14:sldId id="473"/>
            <p14:sldId id="466"/>
            <p14:sldId id="460"/>
            <p14:sldId id="454"/>
            <p14:sldId id="474"/>
            <p14:sldId id="479"/>
            <p14:sldId id="399"/>
            <p14:sldId id="448"/>
            <p14:sldId id="459"/>
            <p14:sldId id="257"/>
            <p14:sldId id="472"/>
            <p14:sldId id="461"/>
            <p14:sldId id="470"/>
            <p14:sldId id="480"/>
            <p14:sldId id="444"/>
            <p14:sldId id="457"/>
            <p14:sldId id="456"/>
            <p14:sldId id="477"/>
            <p14:sldId id="445"/>
            <p14:sldId id="478"/>
            <p14:sldId id="476"/>
            <p14:sldId id="441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orient="horz" pos="1752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6788" userDrawn="1">
          <p15:clr>
            <a:srgbClr val="A4A3A4"/>
          </p15:clr>
        </p15:guide>
        <p15:guide id="9" orient="horz" pos="2546" userDrawn="1">
          <p15:clr>
            <a:srgbClr val="A4A3A4"/>
          </p15:clr>
        </p15:guide>
        <p15:guide id="10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BFF"/>
    <a:srgbClr val="F85977"/>
    <a:srgbClr val="7A67F8"/>
    <a:srgbClr val="67E5AD"/>
    <a:srgbClr val="1C1B20"/>
    <a:srgbClr val="242424"/>
    <a:srgbClr val="F55B79"/>
    <a:srgbClr val="E3E0F3"/>
    <a:srgbClr val="2EB87A"/>
    <a:srgbClr val="249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 autoAdjust="0"/>
    <p:restoredTop sz="70456" autoAdjust="0"/>
  </p:normalViewPr>
  <p:slideViewPr>
    <p:cSldViewPr snapToGrid="0">
      <p:cViewPr varScale="1">
        <p:scale>
          <a:sx n="81" d="100"/>
          <a:sy n="81" d="100"/>
        </p:scale>
        <p:origin x="1500" y="90"/>
      </p:cViewPr>
      <p:guideLst>
        <p:guide pos="393"/>
        <p:guide orient="horz" pos="323"/>
        <p:guide pos="7287"/>
        <p:guide orient="horz" pos="1071"/>
        <p:guide orient="horz" pos="1752"/>
        <p:guide orient="horz" pos="2183"/>
        <p:guide orient="horz" pos="3022"/>
        <p:guide pos="6788"/>
        <p:guide orient="horz" pos="2546"/>
        <p:guide orient="horz" pos="16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EFEB7-DB7B-4877-A5EB-6B859ABD79A2}" type="datetimeFigureOut">
              <a:rPr lang="en-CA" smtClean="0"/>
              <a:t>2019-10-22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2E5E2-CC7F-460F-9156-252D62909A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00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567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406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b="1" dirty="0"/>
              <a:t>So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does</a:t>
            </a:r>
            <a:r>
              <a:rPr lang="cs-CZ" b="1" dirty="0"/>
              <a:t> </a:t>
            </a:r>
            <a:r>
              <a:rPr lang="cs-CZ" b="1" dirty="0" err="1"/>
              <a:t>Uno</a:t>
            </a:r>
            <a:r>
              <a:rPr lang="cs-CZ" b="1" dirty="0"/>
              <a:t> </a:t>
            </a:r>
            <a:r>
              <a:rPr lang="cs-CZ" b="1" dirty="0" err="1"/>
              <a:t>Platform</a:t>
            </a:r>
            <a:r>
              <a:rPr lang="cs-CZ" b="1" dirty="0"/>
              <a:t> do </a:t>
            </a:r>
            <a:r>
              <a:rPr lang="cs-CZ" b="1" dirty="0" err="1"/>
              <a:t>this</a:t>
            </a:r>
            <a:r>
              <a:rPr lang="cs-CZ" b="1" dirty="0"/>
              <a:t>?</a:t>
            </a:r>
            <a:endParaRPr lang="cs-CZ" dirty="0"/>
          </a:p>
          <a:p>
            <a:r>
              <a:rPr lang="en-US" dirty="0"/>
              <a:t>- Brief look at architecture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runs directly against Windows UWP API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Full support for Visual Studio tooling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WASM head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Render using HTML, CSS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Run on 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Android, iOS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Native UI libraries (</a:t>
            </a:r>
            <a:r>
              <a:rPr lang="en-US" dirty="0" err="1"/>
              <a:t>UIKit</a:t>
            </a:r>
            <a:r>
              <a:rPr lang="en-US" dirty="0"/>
              <a:t>, Android UI)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Xamarin for native API bindings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Mono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Result – all platforms – native performance</a:t>
            </a:r>
            <a:endParaRPr lang="cs-CZ" dirty="0"/>
          </a:p>
          <a:p>
            <a:pPr marL="171450" lvl="0" indent="-171450">
              <a:buFontTx/>
              <a:buChar char="-"/>
            </a:pPr>
            <a:endParaRPr lang="cs-CZ" dirty="0"/>
          </a:p>
          <a:p>
            <a:pPr marL="171450" lvl="0" indent="-171450">
              <a:buFontTx/>
              <a:buChar char="-"/>
            </a:pPr>
            <a:r>
              <a:rPr lang="cs-CZ" b="1" dirty="0" err="1"/>
              <a:t>Explain</a:t>
            </a:r>
            <a:r>
              <a:rPr lang="cs-CZ" b="1" dirty="0"/>
              <a:t> </a:t>
            </a:r>
            <a:r>
              <a:rPr lang="cs-CZ" b="1" dirty="0" err="1"/>
              <a:t>the</a:t>
            </a:r>
            <a:r>
              <a:rPr lang="cs-CZ" b="1" dirty="0"/>
              <a:t> </a:t>
            </a:r>
            <a:r>
              <a:rPr lang="cs-CZ" b="1" dirty="0" err="1"/>
              <a:t>difference</a:t>
            </a:r>
            <a:r>
              <a:rPr lang="cs-CZ" b="1" dirty="0"/>
              <a:t> </a:t>
            </a:r>
            <a:r>
              <a:rPr lang="cs-CZ" b="1" dirty="0" err="1"/>
              <a:t>between</a:t>
            </a:r>
            <a:r>
              <a:rPr lang="cs-CZ" b="1" dirty="0"/>
              <a:t> </a:t>
            </a:r>
            <a:r>
              <a:rPr lang="cs-CZ" b="1" dirty="0" err="1"/>
              <a:t>Xamarin.Forms</a:t>
            </a:r>
            <a:r>
              <a:rPr lang="cs-CZ" b="1" dirty="0"/>
              <a:t> XAML and </a:t>
            </a:r>
            <a:r>
              <a:rPr lang="cs-CZ" b="1" dirty="0" err="1"/>
              <a:t>Uno</a:t>
            </a:r>
            <a:r>
              <a:rPr lang="cs-CZ" b="1" dirty="0"/>
              <a:t> XAML</a:t>
            </a:r>
          </a:p>
          <a:p>
            <a:pPr marL="628650" lvl="1" indent="-171450">
              <a:buFontTx/>
              <a:buChar char="-"/>
            </a:pPr>
            <a:r>
              <a:rPr lang="cs-CZ" b="1" dirty="0"/>
              <a:t>Not limited to </a:t>
            </a:r>
            <a:r>
              <a:rPr lang="cs-CZ" b="1" dirty="0" err="1"/>
              <a:t>lowest</a:t>
            </a:r>
            <a:r>
              <a:rPr lang="cs-CZ" b="1" dirty="0"/>
              <a:t> </a:t>
            </a:r>
            <a:r>
              <a:rPr lang="cs-CZ" b="1" dirty="0" err="1"/>
              <a:t>common</a:t>
            </a:r>
            <a:r>
              <a:rPr lang="cs-CZ" b="1" dirty="0"/>
              <a:t> </a:t>
            </a:r>
            <a:r>
              <a:rPr lang="cs-CZ" b="1" dirty="0" err="1"/>
              <a:t>denominator</a:t>
            </a:r>
            <a:r>
              <a:rPr lang="cs-CZ" b="1" dirty="0"/>
              <a:t> – full </a:t>
            </a:r>
            <a:r>
              <a:rPr lang="cs-CZ" b="1" dirty="0" err="1"/>
              <a:t>templatability</a:t>
            </a:r>
            <a:endParaRPr lang="cs-CZ" b="1" dirty="0"/>
          </a:p>
          <a:p>
            <a:pPr marL="628650" lvl="1" indent="-171450">
              <a:buFontTx/>
              <a:buChar char="-"/>
            </a:pPr>
            <a:r>
              <a:rPr lang="cs-CZ" b="1" dirty="0" err="1"/>
              <a:t>Button.Content</a:t>
            </a:r>
            <a:r>
              <a:rPr lang="cs-CZ" b="1" dirty="0"/>
              <a:t> vs </a:t>
            </a:r>
            <a:r>
              <a:rPr lang="cs-CZ" b="1" dirty="0" err="1"/>
              <a:t>Button.Text</a:t>
            </a:r>
            <a:endParaRPr lang="cs-CZ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91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</a:t>
            </a:r>
            <a:r>
              <a:rPr lang="en-US" dirty="0" err="1"/>
              <a:t>underfully</a:t>
            </a:r>
            <a:r>
              <a:rPr lang="en-US" dirty="0"/>
              <a:t> with the shared project, which just gets “included” as assets into the platform specific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125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UWP controls and APIs map to native controls and APIs on every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Mapping is not direct (as opposed to </a:t>
            </a:r>
            <a:r>
              <a:rPr lang="en-US" dirty="0" err="1"/>
              <a:t>Xamarin.Forms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Support for styling and templates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freedom in styling and possibility to add features not available on the native control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Goal is to be able to just copy-paste a UWP control template and make it look the same as on Windows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Each platform is implemented using platform specific APIs, but you don’t need to know about them – you just use the UWP interface and its all done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733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On XF, a </a:t>
            </a:r>
            <a:r>
              <a:rPr lang="cs-CZ" dirty="0" err="1"/>
              <a:t>Button</a:t>
            </a:r>
            <a:r>
              <a:rPr lang="cs-CZ" dirty="0"/>
              <a:t> has just a Text, </a:t>
            </a:r>
            <a:r>
              <a:rPr lang="cs-CZ" dirty="0" err="1"/>
              <a:t>which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a </a:t>
            </a:r>
            <a:r>
              <a:rPr lang="cs-CZ" dirty="0" err="1"/>
              <a:t>string</a:t>
            </a:r>
            <a:r>
              <a:rPr lang="cs-CZ" dirty="0"/>
              <a:t>.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b="1" dirty="0" err="1"/>
              <a:t>cannot</a:t>
            </a:r>
            <a:r>
              <a:rPr lang="cs-CZ" b="0" dirty="0"/>
              <a:t> </a:t>
            </a:r>
            <a:r>
              <a:rPr lang="cs-CZ" b="0" dirty="0" err="1"/>
              <a:t>put</a:t>
            </a:r>
            <a:r>
              <a:rPr lang="cs-CZ" b="0" dirty="0"/>
              <a:t> </a:t>
            </a:r>
            <a:r>
              <a:rPr lang="cs-CZ" b="0" dirty="0" err="1"/>
              <a:t>an</a:t>
            </a:r>
            <a:r>
              <a:rPr lang="cs-CZ" b="0" dirty="0"/>
              <a:t> image </a:t>
            </a:r>
            <a:r>
              <a:rPr lang="cs-CZ" b="0" dirty="0" err="1"/>
              <a:t>into</a:t>
            </a:r>
            <a:r>
              <a:rPr lang="cs-CZ" b="0" dirty="0"/>
              <a:t> a </a:t>
            </a:r>
            <a:r>
              <a:rPr lang="cs-CZ" b="0" dirty="0" err="1"/>
              <a:t>string</a:t>
            </a:r>
            <a:r>
              <a:rPr lang="cs-CZ" b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will</a:t>
            </a:r>
            <a:r>
              <a:rPr lang="cs-CZ" b="0" dirty="0"/>
              <a:t> </a:t>
            </a:r>
            <a:r>
              <a:rPr lang="cs-CZ" b="0" dirty="0" err="1"/>
              <a:t>have</a:t>
            </a:r>
            <a:r>
              <a:rPr lang="cs-CZ" b="0" dirty="0"/>
              <a:t> to </a:t>
            </a:r>
            <a:r>
              <a:rPr lang="cs-CZ" b="0" dirty="0" err="1"/>
              <a:t>reach</a:t>
            </a:r>
            <a:r>
              <a:rPr lang="cs-CZ" b="0" dirty="0"/>
              <a:t> </a:t>
            </a:r>
            <a:r>
              <a:rPr lang="cs-CZ" b="0" dirty="0" err="1"/>
              <a:t>for</a:t>
            </a:r>
            <a:r>
              <a:rPr lang="cs-CZ" b="0" dirty="0"/>
              <a:t> a </a:t>
            </a:r>
            <a:r>
              <a:rPr lang="cs-CZ" b="0" dirty="0" err="1"/>
              <a:t>third</a:t>
            </a:r>
            <a:r>
              <a:rPr lang="cs-CZ" b="0" dirty="0"/>
              <a:t> party </a:t>
            </a:r>
            <a:r>
              <a:rPr lang="cs-CZ" b="0" dirty="0" err="1"/>
              <a:t>library</a:t>
            </a:r>
            <a:endParaRPr lang="cs-CZ" b="0" dirty="0"/>
          </a:p>
          <a:p>
            <a:pPr marL="628650" lvl="1" indent="-171450">
              <a:buFontTx/>
              <a:buChar char="-"/>
            </a:pP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will</a:t>
            </a:r>
            <a:r>
              <a:rPr lang="cs-CZ" b="0" dirty="0"/>
              <a:t> </a:t>
            </a:r>
            <a:r>
              <a:rPr lang="cs-CZ" b="0" dirty="0" err="1"/>
              <a:t>have</a:t>
            </a:r>
            <a:r>
              <a:rPr lang="cs-CZ" b="0" dirty="0"/>
              <a:t> to </a:t>
            </a:r>
            <a:r>
              <a:rPr lang="cs-CZ" b="0" dirty="0" err="1"/>
              <a:t>write</a:t>
            </a:r>
            <a:r>
              <a:rPr lang="cs-CZ" b="0" dirty="0"/>
              <a:t> </a:t>
            </a:r>
            <a:r>
              <a:rPr lang="cs-CZ" b="0" dirty="0" err="1"/>
              <a:t>platform-specific</a:t>
            </a:r>
            <a:r>
              <a:rPr lang="cs-CZ" b="0" dirty="0"/>
              <a:t> </a:t>
            </a:r>
            <a:r>
              <a:rPr lang="cs-CZ" b="0" dirty="0" err="1"/>
              <a:t>renderers</a:t>
            </a:r>
            <a:endParaRPr lang="cs-CZ" b="0" dirty="0"/>
          </a:p>
          <a:p>
            <a:pPr marL="171450" lvl="0" indent="-171450">
              <a:buFontTx/>
              <a:buChar char="-"/>
            </a:pPr>
            <a:r>
              <a:rPr lang="cs-CZ" b="0" dirty="0"/>
              <a:t>In </a:t>
            </a:r>
            <a:r>
              <a:rPr lang="cs-CZ" b="0" dirty="0" err="1"/>
              <a:t>Uno</a:t>
            </a:r>
            <a:r>
              <a:rPr lang="cs-CZ" b="0" dirty="0"/>
              <a:t> XAML, </a:t>
            </a:r>
            <a:r>
              <a:rPr lang="cs-CZ" b="0" dirty="0" err="1"/>
              <a:t>button</a:t>
            </a:r>
            <a:r>
              <a:rPr lang="cs-CZ" b="0" dirty="0"/>
              <a:t> has a </a:t>
            </a:r>
            <a:r>
              <a:rPr lang="cs-CZ" b="0" dirty="0" err="1"/>
              <a:t>Content</a:t>
            </a:r>
            <a:r>
              <a:rPr lang="cs-CZ" b="0" dirty="0"/>
              <a:t> </a:t>
            </a:r>
            <a:r>
              <a:rPr lang="cs-CZ" b="0" dirty="0" err="1"/>
              <a:t>property</a:t>
            </a:r>
            <a:r>
              <a:rPr lang="cs-CZ" b="0" dirty="0"/>
              <a:t>, </a:t>
            </a:r>
            <a:r>
              <a:rPr lang="cs-CZ" b="0" dirty="0" err="1"/>
              <a:t>which</a:t>
            </a:r>
            <a:r>
              <a:rPr lang="cs-CZ" b="0" dirty="0"/>
              <a:t> </a:t>
            </a:r>
            <a:r>
              <a:rPr lang="cs-CZ" b="0" dirty="0" err="1"/>
              <a:t>can</a:t>
            </a:r>
            <a:r>
              <a:rPr lang="cs-CZ" b="0" dirty="0"/>
              <a:t> host </a:t>
            </a:r>
            <a:r>
              <a:rPr lang="cs-CZ" b="1" dirty="0"/>
              <a:t>any </a:t>
            </a:r>
            <a:r>
              <a:rPr lang="cs-CZ" b="1" dirty="0" err="1"/>
              <a:t>content</a:t>
            </a:r>
            <a:r>
              <a:rPr lang="cs-CZ" b="1" dirty="0"/>
              <a:t> </a:t>
            </a:r>
            <a:r>
              <a:rPr lang="cs-CZ" b="0" dirty="0" err="1"/>
              <a:t>you</a:t>
            </a:r>
            <a:r>
              <a:rPr lang="cs-CZ" b="0" dirty="0"/>
              <a:t> </a:t>
            </a:r>
            <a:r>
              <a:rPr lang="cs-CZ" b="0" dirty="0" err="1"/>
              <a:t>can</a:t>
            </a:r>
            <a:r>
              <a:rPr lang="cs-CZ" b="0" dirty="0"/>
              <a:t> </a:t>
            </a:r>
            <a:r>
              <a:rPr lang="cs-CZ" b="0" dirty="0" err="1"/>
              <a:t>imagine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2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374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show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Calculator</a:t>
            </a:r>
            <a:r>
              <a:rPr lang="cs-CZ" dirty="0"/>
              <a:t>.</a:t>
            </a:r>
          </a:p>
          <a:p>
            <a:r>
              <a:rPr lang="cs-CZ" dirty="0" err="1"/>
              <a:t>Tell</a:t>
            </a:r>
            <a:r>
              <a:rPr lang="cs-CZ" dirty="0"/>
              <a:t> story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Windows </a:t>
            </a:r>
            <a:r>
              <a:rPr lang="cs-CZ" dirty="0" err="1"/>
              <a:t>calculator</a:t>
            </a:r>
            <a:r>
              <a:rPr lang="cs-CZ" dirty="0"/>
              <a:t> bug </a:t>
            </a:r>
            <a:r>
              <a:rPr lang="cs-CZ" dirty="0" err="1"/>
              <a:t>reported</a:t>
            </a:r>
            <a:r>
              <a:rPr lang="cs-CZ" dirty="0"/>
              <a:t> to </a:t>
            </a:r>
            <a:r>
              <a:rPr lang="cs-CZ" dirty="0" err="1"/>
              <a:t>Uno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51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Here</a:t>
            </a:r>
            <a:r>
              <a:rPr lang="cs-CZ" dirty="0"/>
              <a:t> show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Calculator</a:t>
            </a:r>
            <a:r>
              <a:rPr lang="cs-CZ" dirty="0"/>
              <a:t>.</a:t>
            </a:r>
          </a:p>
          <a:p>
            <a:r>
              <a:rPr lang="cs-CZ" dirty="0" err="1"/>
              <a:t>Tell</a:t>
            </a:r>
            <a:r>
              <a:rPr lang="cs-CZ" dirty="0"/>
              <a:t> story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Windows </a:t>
            </a:r>
            <a:r>
              <a:rPr lang="cs-CZ" dirty="0" err="1"/>
              <a:t>calculator</a:t>
            </a:r>
            <a:r>
              <a:rPr lang="cs-CZ" dirty="0"/>
              <a:t> bug </a:t>
            </a:r>
            <a:r>
              <a:rPr lang="cs-CZ" dirty="0" err="1"/>
              <a:t>reported</a:t>
            </a:r>
            <a:r>
              <a:rPr lang="cs-CZ" dirty="0"/>
              <a:t> to </a:t>
            </a:r>
            <a:r>
              <a:rPr lang="cs-CZ" dirty="0" err="1"/>
              <a:t>Uno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544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Full compatibility with UWP XAML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advanced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Controls are </a:t>
            </a:r>
            <a:r>
              <a:rPr lang="en-US" dirty="0" err="1"/>
              <a:t>templatable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Conditional XAML to tailor to specific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259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170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is not only about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need to learn a new 3</a:t>
            </a:r>
            <a:r>
              <a:rPr lang="en-US" baseline="30000" dirty="0"/>
              <a:t>rd</a:t>
            </a:r>
            <a:r>
              <a:rPr lang="en-US" dirty="0"/>
              <a:t> party library, many things out of the box and support keeps growing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64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Uno supports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Forks of many OSS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Uno is basically a new target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304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30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378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</a:t>
            </a:r>
            <a:r>
              <a:rPr lang="en-US" baseline="0" dirty="0"/>
              <a:t> that this is an app made using Uno to demo 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84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link to contributing to Uno blogposts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51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Link to Uno Medium blog</a:t>
            </a:r>
          </a:p>
          <a:p>
            <a:endParaRPr lang="en-US" dirty="0"/>
          </a:p>
          <a:p>
            <a:r>
              <a:rPr lang="en-US" dirty="0"/>
              <a:t>I wish you all a great day and I look </a:t>
            </a:r>
            <a:r>
              <a:rPr lang="en-US"/>
              <a:t>forward to see </a:t>
            </a:r>
            <a:r>
              <a:rPr lang="en-US" dirty="0"/>
              <a:t>what you create with </a:t>
            </a:r>
            <a:r>
              <a:rPr lang="en-US"/>
              <a:t>Uno Platform!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424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446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on shoulders of giants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 with UWP app – do not care you are building cross-platform app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 all Visual Studio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 animations, rich UI – UX matters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MVVM</a:t>
            </a:r>
          </a:p>
          <a:p>
            <a:pPr marL="171450" indent="-171450">
              <a:buFontTx/>
              <a:buChar char="-"/>
            </a:pPr>
            <a:r>
              <a:rPr lang="en-US" dirty="0"/>
              <a:t>Embed native controls in XAML, use platform-specific APIs, interop with </a:t>
            </a:r>
            <a:r>
              <a:rPr lang="en-US" dirty="0" err="1"/>
              <a:t>Xamarin.Forms</a:t>
            </a:r>
            <a:r>
              <a:rPr lang="en-US" dirty="0"/>
              <a:t> possible as well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Users do care about performance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434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532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 err="1"/>
              <a:t>Can</a:t>
            </a:r>
            <a:r>
              <a:rPr lang="cs-CZ" b="1" dirty="0"/>
              <a:t> </a:t>
            </a:r>
            <a:r>
              <a:rPr lang="cs-CZ" b="1" dirty="0" err="1"/>
              <a:t>we</a:t>
            </a:r>
            <a:r>
              <a:rPr lang="cs-CZ" b="1" dirty="0"/>
              <a:t> do </a:t>
            </a:r>
            <a:r>
              <a:rPr lang="cs-CZ" b="1" dirty="0" err="1"/>
              <a:t>better</a:t>
            </a:r>
            <a:r>
              <a:rPr lang="cs-CZ" b="1" dirty="0"/>
              <a:t>?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3613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show a pre-built demo app which has UWP UI with styling and stuff and then suddenly run the same on Android and iOS.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913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547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topic of my talk is cross-platform app development.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Challenging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approaches and frameworks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Ongoing search for ideal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255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Situation with </a:t>
            </a:r>
            <a:r>
              <a:rPr lang="en-US" dirty="0" err="1"/>
              <a:t>Xamarin.Forms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Shared logic, shared UI, albeit with </a:t>
            </a:r>
            <a:r>
              <a:rPr lang="en-US" b="1" dirty="0"/>
              <a:t>limited dialect of XAML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Windows</a:t>
            </a:r>
            <a:r>
              <a:rPr lang="en-US" dirty="0"/>
              <a:t> support </a:t>
            </a:r>
            <a:r>
              <a:rPr lang="en-US" b="1" dirty="0"/>
              <a:t>limited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Web</a:t>
            </a:r>
            <a:r>
              <a:rPr lang="en-US" dirty="0"/>
              <a:t> story </a:t>
            </a:r>
            <a:r>
              <a:rPr lang="en-US" b="1" dirty="0"/>
              <a:t>non-existent </a:t>
            </a:r>
            <a:r>
              <a:rPr lang="en-US" dirty="0"/>
              <a:t>(yet)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923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466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270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Traditional approach – native app for each OS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Requires a team of diverse developers proficient in each technology stack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fix bugs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 to develop new features – O(N)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 code-sharing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29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highlighted - support makes Uno unique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852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Good</a:t>
            </a:r>
            <a:r>
              <a:rPr lang="cs-CZ" dirty="0"/>
              <a:t> </a:t>
            </a:r>
            <a:r>
              <a:rPr lang="cs-CZ" dirty="0" err="1"/>
              <a:t>morning</a:t>
            </a:r>
            <a:r>
              <a:rPr lang="en-US" dirty="0"/>
              <a:t> everyone! I hope you enjoyed the keynote and started your </a:t>
            </a:r>
            <a:r>
              <a:rPr lang="en-US" dirty="0" err="1"/>
              <a:t>DevReach</a:t>
            </a:r>
            <a:r>
              <a:rPr lang="en-US" dirty="0"/>
              <a:t> conference on a high note. My name is Martin Zikmund and I would like to tell you how you can get your apps to all platforms you can imagine with the Uno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197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b="1" dirty="0"/>
              <a:t>A </a:t>
            </a:r>
            <a:r>
              <a:rPr lang="cs-CZ" b="1" dirty="0" err="1"/>
              <a:t>solution</a:t>
            </a:r>
            <a:r>
              <a:rPr lang="cs-CZ" b="1" dirty="0"/>
              <a:t> </a:t>
            </a:r>
            <a:r>
              <a:rPr lang="cs-CZ" b="1" dirty="0" err="1"/>
              <a:t>from</a:t>
            </a:r>
            <a:r>
              <a:rPr lang="cs-CZ" b="1" dirty="0"/>
              <a:t> .NET </a:t>
            </a:r>
            <a:r>
              <a:rPr lang="cs-CZ" b="1" dirty="0" err="1"/>
              <a:t>world</a:t>
            </a: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Originally - quick prototyping, line-of-business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Now - also consumer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XAML dialect – rendered with platform UI controls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Intent – create UI familiar to users of each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Simplified XAML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Only partial support for styling, templating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Different naming conventions vs. UWP and WPF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Background is not a brush – no gradient, etc.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HorizontalAlignment</a:t>
            </a:r>
            <a:r>
              <a:rPr lang="en-US" dirty="0"/>
              <a:t> – </a:t>
            </a:r>
            <a:r>
              <a:rPr lang="en-US" dirty="0" err="1"/>
              <a:t>HorizontalOptions</a:t>
            </a:r>
            <a:endParaRPr lang="cs-CZ" dirty="0"/>
          </a:p>
          <a:p>
            <a:pPr marL="628650" lvl="1" indent="-171450">
              <a:buFontTx/>
              <a:buChar char="-"/>
            </a:pPr>
            <a:r>
              <a:rPr lang="cs-CZ" b="1" dirty="0"/>
              <a:t>Copyright </a:t>
            </a:r>
            <a:r>
              <a:rPr lang="cs-CZ" b="1" dirty="0" err="1"/>
              <a:t>infringement</a:t>
            </a:r>
            <a:r>
              <a:rPr lang="cs-CZ" b="1" dirty="0"/>
              <a:t> story</a:t>
            </a:r>
            <a:endParaRPr lang="en-US" b="1" dirty="0"/>
          </a:p>
          <a:p>
            <a:pPr marL="171450" lvl="0" indent="-171450">
              <a:buFontTx/>
              <a:buChar char="-"/>
            </a:pPr>
            <a:r>
              <a:rPr lang="en-US" dirty="0"/>
              <a:t>Mostly for UI, for other common features </a:t>
            </a:r>
            <a:r>
              <a:rPr lang="en-US" dirty="0" err="1"/>
              <a:t>Xamarin.Essentials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Need to learn new API on top of existing platform skills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16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Example of classic </a:t>
            </a:r>
            <a:r>
              <a:rPr lang="en-US" dirty="0" err="1"/>
              <a:t>Xamarin.Forms</a:t>
            </a:r>
            <a:r>
              <a:rPr lang="en-US" dirty="0"/>
              <a:t> UI side-by-side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platform looks differently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</a:t>
            </a:r>
            <a:r>
              <a:rPr lang="en-US" b="1" dirty="0"/>
              <a:t>unify</a:t>
            </a:r>
            <a:r>
              <a:rPr lang="en-US" dirty="0"/>
              <a:t> the design, </a:t>
            </a:r>
            <a:r>
              <a:rPr lang="en-US" b="1" dirty="0"/>
              <a:t>consistency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company </a:t>
            </a:r>
            <a:r>
              <a:rPr lang="en-US" b="1" dirty="0"/>
              <a:t>branding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need to use </a:t>
            </a:r>
            <a:r>
              <a:rPr lang="en-US" b="1" dirty="0"/>
              <a:t>renderers</a:t>
            </a:r>
            <a:r>
              <a:rPr lang="en-US" dirty="0"/>
              <a:t> to fix oddities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263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Team recognized the difficulties of building a branded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Shell and material visual =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some </a:t>
            </a:r>
            <a:r>
              <a:rPr lang="en-US" b="1" dirty="0"/>
              <a:t>differences, inconsistencies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 UWP</a:t>
            </a:r>
            <a:r>
              <a:rPr lang="en-US" dirty="0"/>
              <a:t> support (in progress, but not officially supported)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UWP is key for smooth debugging and dev loop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86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b="1" dirty="0" err="1"/>
              <a:t>We</a:t>
            </a:r>
            <a:r>
              <a:rPr lang="cs-CZ" b="1" dirty="0"/>
              <a:t> </a:t>
            </a:r>
            <a:r>
              <a:rPr lang="cs-CZ" b="1" dirty="0" err="1"/>
              <a:t>have</a:t>
            </a:r>
            <a:r>
              <a:rPr lang="cs-CZ" b="1" dirty="0"/>
              <a:t> </a:t>
            </a:r>
            <a:r>
              <a:rPr lang="cs-CZ" b="1" dirty="0" err="1"/>
              <a:t>lost</a:t>
            </a:r>
            <a:r>
              <a:rPr lang="cs-CZ" b="1" dirty="0"/>
              <a:t> a </a:t>
            </a:r>
            <a:r>
              <a:rPr lang="cs-CZ" b="1" dirty="0" err="1"/>
              <a:t>key</a:t>
            </a:r>
            <a:r>
              <a:rPr lang="cs-CZ" b="1" dirty="0"/>
              <a:t> </a:t>
            </a:r>
            <a:r>
              <a:rPr lang="cs-CZ" b="1" dirty="0" err="1"/>
              <a:t>component</a:t>
            </a:r>
            <a:r>
              <a:rPr lang="cs-CZ" b="1" dirty="0"/>
              <a:t> – </a:t>
            </a:r>
            <a:r>
              <a:rPr lang="cs-CZ" b="1" dirty="0" err="1"/>
              <a:t>the</a:t>
            </a:r>
            <a:r>
              <a:rPr lang="cs-CZ" b="1" dirty="0"/>
              <a:t> web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XF </a:t>
            </a:r>
            <a:r>
              <a:rPr lang="cs-CZ" b="1" dirty="0" err="1"/>
              <a:t>does</a:t>
            </a:r>
            <a:r>
              <a:rPr lang="cs-CZ" b="1" dirty="0"/>
              <a:t> not </a:t>
            </a:r>
            <a:r>
              <a:rPr lang="cs-CZ" b="1" dirty="0" err="1"/>
              <a:t>have</a:t>
            </a:r>
            <a:r>
              <a:rPr lang="cs-CZ" b="1" dirty="0"/>
              <a:t> a </a:t>
            </a:r>
            <a:r>
              <a:rPr lang="cs-CZ" b="1" dirty="0" err="1"/>
              <a:t>WebAssembly</a:t>
            </a:r>
            <a:r>
              <a:rPr lang="cs-CZ" b="1" dirty="0"/>
              <a:t> story </a:t>
            </a:r>
            <a:r>
              <a:rPr lang="cs-CZ" b="1" dirty="0" err="1"/>
              <a:t>yet</a:t>
            </a:r>
            <a:endParaRPr lang="en-US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0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Developed by </a:t>
            </a:r>
            <a:r>
              <a:rPr lang="en-US" dirty="0" err="1"/>
              <a:t>nventive</a:t>
            </a:r>
            <a:r>
              <a:rPr lang="en-US" dirty="0"/>
              <a:t>, based in Montreal, Canada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sourced in May 2018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</a:t>
            </a:r>
            <a:r>
              <a:rPr lang="en-US" b="1" dirty="0"/>
              <a:t>only</a:t>
            </a:r>
            <a:r>
              <a:rPr lang="en-US" dirty="0"/>
              <a:t> platform for building </a:t>
            </a:r>
            <a:r>
              <a:rPr lang="en-US" b="1" dirty="0"/>
              <a:t>single-codebase </a:t>
            </a:r>
            <a:r>
              <a:rPr lang="en-US" dirty="0"/>
              <a:t>native mobile, desktop and </a:t>
            </a:r>
            <a:r>
              <a:rPr lang="en-US" dirty="0" err="1"/>
              <a:t>WebAssembly</a:t>
            </a:r>
            <a:r>
              <a:rPr lang="en-US" dirty="0"/>
              <a:t> apps with C# &amp; XAML.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73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24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28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691308"/>
          </a:xfrm>
        </p:spPr>
        <p:txBody>
          <a:bodyPr/>
          <a:lstStyle>
            <a:lvl1pPr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1421474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5" y="1421474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8704A3-6577-6D4E-B091-37DE04933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81362"/>
            <a:ext cx="8534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EDDD-F2F9-E242-A9F9-95B47AA36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4D5ACB-45AE-9548-A116-E5D55260765D}"/>
              </a:ext>
            </a:extLst>
          </p:cNvPr>
          <p:cNvSpPr/>
          <p:nvPr userDrawn="1"/>
        </p:nvSpPr>
        <p:spPr>
          <a:xfrm>
            <a:off x="-65568" y="-73763"/>
            <a:ext cx="12323135" cy="6931763"/>
          </a:xfrm>
          <a:prstGeom prst="rect">
            <a:avLst/>
          </a:prstGeom>
          <a:solidFill>
            <a:srgbClr val="249DF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38348-E56B-E043-8AA1-8342CC6DC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 rot="949750">
            <a:off x="4206147" y="-11568563"/>
            <a:ext cx="14752505" cy="146604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8275-AF26-4688-BABA-018368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697B5E-559F-ED48-8482-81339C5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360"/>
            <a:ext cx="10972800" cy="1143000"/>
          </a:xfrm>
        </p:spPr>
        <p:txBody>
          <a:bodyPr/>
          <a:lstStyle>
            <a:lvl1pPr algn="l">
              <a:defRPr sz="3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2BB4D-130D-E848-99E7-E64BC63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0747"/>
            <a:ext cx="10972800" cy="461541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02677-16FD-5944-88F3-D17404F51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11478639" y="-1751781"/>
            <a:ext cx="14752505" cy="146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9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1B5E3-E6A8-0E4B-9A20-27D838817D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11681" y="6178594"/>
            <a:ext cx="950300" cy="38111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97EAFD-1DDC-A748-AE5C-5F45E23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_0RXP4ESxkQ" TargetMode="External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VPaViI" TargetMode="External"/><Relationship Id="rId3" Type="http://schemas.openxmlformats.org/officeDocument/2006/relationships/image" Target="../media/image44.jpeg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8Cp-1n_MQY?feature=oembed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svg"/><Relationship Id="rId4" Type="http://schemas.openxmlformats.org/officeDocument/2006/relationships/hyperlink" Target="https://calculator.platform.uno/" TargetMode="Externa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lottie.platform.uno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s://skiasharp-wasm.platform.uno/" TargetMode="External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hyperlink" Target="https://playground.platform.un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do/first-uno-app" TargetMode="External"/><Relationship Id="rId3" Type="http://schemas.openxmlformats.org/officeDocument/2006/relationships/image" Target="../media/image63.png"/><Relationship Id="rId7" Type="http://schemas.openxmlformats.org/officeDocument/2006/relationships/hyperlink" Target="https://github.com/unoplatform/Un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uno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bit.do/uno-contribute-101" TargetMode="External"/><Relationship Id="rId4" Type="http://schemas.openxmlformats.org/officeDocument/2006/relationships/image" Target="../media/image64.svg"/><Relationship Id="rId9" Type="http://schemas.openxmlformats.org/officeDocument/2006/relationships/hyperlink" Target="https://bit.ly/2WvknK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65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blog.mzikmun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hyperlink" Target="https://github.com/MartinZikmund/uno-devreach-2019" TargetMode="External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66.svg"/><Relationship Id="rId9" Type="http://schemas.openxmlformats.org/officeDocument/2006/relationships/image" Target="../media/image70.svg"/><Relationship Id="rId14" Type="http://schemas.openxmlformats.org/officeDocument/2006/relationships/hyperlink" Target="https://github.com/MartinZikmund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tform.u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435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10:30 AM – 11:20 AM</a:t>
            </a:r>
          </a:p>
          <a:p>
            <a:pPr marL="7701">
              <a:spcBef>
                <a:spcPts val="64"/>
              </a:spcBef>
            </a:pP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Panorama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719126"/>
            <a:ext cx="5151249" cy="1772666"/>
          </a:xfrm>
          <a:prstGeom prst="rect">
            <a:avLst/>
          </a:prstGeom>
        </p:spPr>
        <p:txBody>
          <a:bodyPr vert="horz" wrap="square" lIns="0" tIns="276861" rIns="0" bIns="0" rtlCol="0" anchor="t" anchorCtr="0">
            <a:spAutoFit/>
          </a:bodyPr>
          <a:lstStyle/>
          <a:p>
            <a:r>
              <a:rPr lang="en-US" sz="485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Martin Zikmund</a:t>
            </a:r>
            <a:b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26" b="0" spc="91" dirty="0">
                <a:solidFill>
                  <a:srgbClr val="74A6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Uno Platform: Your C#/XAML Apps on Mobile &amp; </a:t>
            </a:r>
            <a:r>
              <a:rPr lang="en-US" sz="2426" b="0" spc="91" dirty="0" err="1">
                <a:solidFill>
                  <a:srgbClr val="74A6E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sz="2426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  <p:pic>
        <p:nvPicPr>
          <p:cNvPr id="7" name="Picture 2" descr="Uno Platform">
            <a:extLst>
              <a:ext uri="{FF2B5EF4-FFF2-40B4-BE49-F238E27FC236}">
                <a16:creationId xmlns:a16="http://schemas.microsoft.com/office/drawing/2014/main" id="{AA1E09AC-C9F6-4046-87DF-E6507EE3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61" y="1474494"/>
            <a:ext cx="1446887" cy="143449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B9AC3C8-E410-4540-8190-32AAF0D65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33B62ED3-266F-4E73-8441-3FC280CF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B0C750E4-318D-41D5-8790-1FB136D01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" y="1375518"/>
            <a:ext cx="4370676" cy="4483862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00E83420-CBA5-4A23-98A8-C9C61B48D72C}"/>
              </a:ext>
            </a:extLst>
          </p:cNvPr>
          <p:cNvSpPr txBox="1">
            <a:spLocks/>
          </p:cNvSpPr>
          <p:nvPr/>
        </p:nvSpPr>
        <p:spPr>
          <a:xfrm>
            <a:off x="2321316" y="5920082"/>
            <a:ext cx="940167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UWP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03B172-9BB3-4141-AA9B-2D5E2B89ABFE}"/>
              </a:ext>
            </a:extLst>
          </p:cNvPr>
          <p:cNvSpPr/>
          <p:nvPr/>
        </p:nvSpPr>
        <p:spPr>
          <a:xfrm>
            <a:off x="5459609" y="1909289"/>
            <a:ext cx="6404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Background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DeepSkyBlue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TextBlock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Phoneword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&lt;/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Border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StackPanel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159BFF"/>
                </a:solidFill>
                <a:latin typeface="Consolas" panose="020B0609020204030204" pitchFamily="49" charset="0"/>
              </a:rPr>
              <a:t>Grid.Row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="1"&gt;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TextBox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="Enter a 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phoneword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:" 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Text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="1-855-UNO"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="Translate"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="Call 1-855-UNO"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159BFF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="Call History" /&gt;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    &lt;/</a:t>
            </a:r>
            <a:r>
              <a:rPr lang="en-US" dirty="0" err="1">
                <a:solidFill>
                  <a:srgbClr val="F85977"/>
                </a:solidFill>
                <a:latin typeface="Consolas" panose="020B0609020204030204" pitchFamily="49" charset="0"/>
              </a:rPr>
              <a:t>StackPanel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F85977"/>
                </a:solidFill>
                <a:latin typeface="Consolas" panose="020B0609020204030204" pitchFamily="49" charset="0"/>
              </a:rPr>
              <a:t>Grid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DB5ABA9-A4CB-420F-ABA7-2DFC036E6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CF6DF04F-4739-4E18-8598-63E430CA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UI comparison</a:t>
            </a:r>
          </a:p>
        </p:txBody>
      </p:sp>
      <p:pic>
        <p:nvPicPr>
          <p:cNvPr id="11" name="Obrázek 10" descr="Obsah obrázku snímek obrazovky&#10;&#10;Popis byl vytvořen automaticky">
            <a:extLst>
              <a:ext uri="{FF2B5EF4-FFF2-40B4-BE49-F238E27FC236}">
                <a16:creationId xmlns:a16="http://schemas.microsoft.com/office/drawing/2014/main" id="{857DEDE1-04D6-446C-956F-E9877DAE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58"/>
          <a:stretch/>
        </p:blipFill>
        <p:spPr>
          <a:xfrm>
            <a:off x="406938" y="1162389"/>
            <a:ext cx="3278596" cy="4748244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3" name="Obrázek 12" descr="Obsah obrázku snímek obrazovky&#10;&#10;Popis byl vytvořen automaticky">
            <a:extLst>
              <a:ext uri="{FF2B5EF4-FFF2-40B4-BE49-F238E27FC236}">
                <a16:creationId xmlns:a16="http://schemas.microsoft.com/office/drawing/2014/main" id="{72F14E20-6252-42F0-AE62-6AD6CC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8470"/>
          <a:stretch/>
        </p:blipFill>
        <p:spPr>
          <a:xfrm>
            <a:off x="3899493" y="1194309"/>
            <a:ext cx="3278597" cy="475201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EAC2266B-8DA8-4D69-AC2C-007EFDF5357B}"/>
              </a:ext>
            </a:extLst>
          </p:cNvPr>
          <p:cNvSpPr txBox="1">
            <a:spLocks/>
          </p:cNvSpPr>
          <p:nvPr/>
        </p:nvSpPr>
        <p:spPr>
          <a:xfrm>
            <a:off x="1446297" y="5973962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Android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170580F2-B6EC-42A3-A36F-17DCAF3D3CF1}"/>
              </a:ext>
            </a:extLst>
          </p:cNvPr>
          <p:cNvSpPr txBox="1">
            <a:spLocks/>
          </p:cNvSpPr>
          <p:nvPr/>
        </p:nvSpPr>
        <p:spPr>
          <a:xfrm>
            <a:off x="4698822" y="6035356"/>
            <a:ext cx="1679938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/>
              <a:t>iOS</a:t>
            </a:r>
          </a:p>
        </p:txBody>
      </p:sp>
      <p:pic>
        <p:nvPicPr>
          <p:cNvPr id="8" name="Obrázek 4">
            <a:extLst>
              <a:ext uri="{FF2B5EF4-FFF2-40B4-BE49-F238E27FC236}">
                <a16:creationId xmlns:a16="http://schemas.microsoft.com/office/drawing/2014/main" id="{9EAAB61B-56D3-4B76-8D56-BD74529AC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050" y="1328384"/>
            <a:ext cx="4176063" cy="4483861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41A389B1-7067-4C52-8629-08E75CCAEBC2}"/>
              </a:ext>
            </a:extLst>
          </p:cNvPr>
          <p:cNvSpPr txBox="1">
            <a:spLocks/>
          </p:cNvSpPr>
          <p:nvPr/>
        </p:nvSpPr>
        <p:spPr>
          <a:xfrm>
            <a:off x="7301225" y="6012791"/>
            <a:ext cx="289773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0" dirty="0" err="1"/>
              <a:t>WebAssembly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8009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Uno Platform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3299005"/>
            <a:ext cx="2110704" cy="561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930F4A7-F957-48DD-B010-8871F9BCBD83}"/>
              </a:ext>
            </a:extLst>
          </p:cNvPr>
          <p:cNvCxnSpPr>
            <a:cxnSpLocks/>
          </p:cNvCxnSpPr>
          <p:nvPr/>
        </p:nvCxnSpPr>
        <p:spPr>
          <a:xfrm flipV="1">
            <a:off x="4013650" y="3446243"/>
            <a:ext cx="1524256" cy="157845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2FCC71BB-4D61-42A7-9BB3-5894D2F8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23" y="2444535"/>
            <a:ext cx="1436924" cy="14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9BD77C9-B5A0-43CC-990E-A47901B04592}"/>
              </a:ext>
            </a:extLst>
          </p:cNvPr>
          <p:cNvSpPr txBox="1">
            <a:spLocks/>
          </p:cNvSpPr>
          <p:nvPr/>
        </p:nvSpPr>
        <p:spPr>
          <a:xfrm>
            <a:off x="9197623" y="3835616"/>
            <a:ext cx="1524256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dirty="0"/>
              <a:t>XAML</a:t>
            </a:r>
          </a:p>
        </p:txBody>
      </p:sp>
    </p:spTree>
    <p:extLst>
      <p:ext uri="{BB962C8B-B14F-4D97-AF65-F5344CB8AC3E}">
        <p14:creationId xmlns:p14="http://schemas.microsoft.com/office/powerpoint/2010/main" val="212012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EAAF66-AF29-4CB6-954E-88BFD3C53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29" y="247834"/>
            <a:ext cx="7116941" cy="6033744"/>
          </a:xfrm>
          <a:effectLst>
            <a:outerShdw blurRad="584200" dist="406400" dir="5400000" algn="ctr" rotWithShape="0">
              <a:srgbClr val="000000">
                <a:alpha val="8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7F874-90B5-43CB-964E-6DA2E273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0" dirty="0"/>
              <a:t>Uno namespaces = UWP namespaces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95DD37-D8BF-45F0-B90A-FA97DD2D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UWP</a:t>
            </a: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AE7DCD99-7A3A-478E-B0FC-434D946DB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06" y="2014018"/>
            <a:ext cx="4937655" cy="1206260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5AA5E5-2571-43B5-AB8E-908CB20C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Uno Platform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029FAF-95D2-4A64-8997-DCC328714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1997736"/>
            <a:ext cx="4929188" cy="970751"/>
          </a:xfrm>
        </p:spPr>
        <p:txBody>
          <a:bodyPr>
            <a:normAutofit/>
          </a:bodyPr>
          <a:lstStyle/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Button</a:t>
            </a:r>
            <a:endParaRPr lang="en-US" sz="2100" b="1" dirty="0">
              <a:solidFill>
                <a:srgbClr val="159BFF"/>
              </a:solidFill>
              <a:latin typeface="Consolas" panose="020B0609020204030204" pitchFamily="49" charset="0"/>
            </a:endParaRPr>
          </a:p>
          <a:p>
            <a:pPr marL="77788" indent="0">
              <a:buNone/>
            </a:pPr>
            <a:r>
              <a:rPr lang="en-US" sz="2100" dirty="0" err="1">
                <a:solidFill>
                  <a:srgbClr val="7A67F8"/>
                </a:solidFill>
                <a:latin typeface="Consolas" panose="020B0609020204030204" pitchFamily="49" charset="0"/>
              </a:rPr>
              <a:t>Windows.UI.Xaml.Controls</a:t>
            </a:r>
            <a:r>
              <a:rPr lang="en-US" sz="2100" dirty="0" err="1">
                <a:latin typeface="Consolas" panose="020B0609020204030204" pitchFamily="49" charset="0"/>
              </a:rPr>
              <a:t>.</a:t>
            </a:r>
            <a:r>
              <a:rPr lang="en-US" sz="21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Border</a:t>
            </a:r>
            <a:endParaRPr lang="cs-CZ" sz="2100" b="1" dirty="0">
              <a:solidFill>
                <a:srgbClr val="159BFF"/>
              </a:solidFill>
            </a:endParaRPr>
          </a:p>
          <a:p>
            <a:pPr marL="77788" indent="0">
              <a:buNone/>
            </a:pPr>
            <a:endParaRPr lang="en-US" sz="2100" dirty="0"/>
          </a:p>
          <a:p>
            <a:pPr marL="77788" indent="0">
              <a:buNone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D7A805C-A4CF-43C3-A8E7-532AEC652F42}"/>
              </a:ext>
            </a:extLst>
          </p:cNvPr>
          <p:cNvSpPr txBox="1">
            <a:spLocks/>
          </p:cNvSpPr>
          <p:nvPr/>
        </p:nvSpPr>
        <p:spPr>
          <a:xfrm>
            <a:off x="773439" y="3687389"/>
            <a:ext cx="10388543" cy="20408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rgbClr val="242424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Compiling for:</a:t>
            </a:r>
          </a:p>
          <a:p>
            <a:r>
              <a:rPr lang="en-US" b="1" dirty="0">
                <a:solidFill>
                  <a:schemeClr val="bg1"/>
                </a:solidFill>
              </a:rPr>
              <a:t>UWP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Windows.Foundation.UniversalApiContract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Android, iOS, WASM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Uno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Uno.UI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3302-C0C4-4418-8EFB-41CE7A2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dirty="0">
                <a:latin typeface="Open Sans" panose="020B0606030504020204"/>
              </a:rPr>
              <a:t>API to Native Mapping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79E48-61A8-486C-8E98-E5792C72F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EAAB53C7-9BDC-BD4A-B2CA-9F5D53CBB4BD}"/>
              </a:ext>
            </a:extLst>
          </p:cNvPr>
          <p:cNvSpPr/>
          <p:nvPr/>
        </p:nvSpPr>
        <p:spPr>
          <a:xfrm>
            <a:off x="620057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49DF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49DFC"/>
                </a:solidFill>
              </a:rPr>
              <a:t>TextBlock</a:t>
            </a: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49DF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249DFC"/>
                </a:solidFill>
              </a:rPr>
              <a:t>Settings Storage</a:t>
            </a:r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82A1CD7-8840-9848-9546-BF861DEF29DA}"/>
              </a:ext>
            </a:extLst>
          </p:cNvPr>
          <p:cNvSpPr/>
          <p:nvPr/>
        </p:nvSpPr>
        <p:spPr>
          <a:xfrm>
            <a:off x="3450156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7A67F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UILabel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err="1">
                <a:solidFill>
                  <a:srgbClr val="7A67F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NSUserDefaults</a:t>
            </a:r>
            <a:endParaRPr lang="en-US" b="1">
              <a:solidFill>
                <a:srgbClr val="7A67F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CA8DFE89-2464-D849-A556-A2DFEDE59294}"/>
              </a:ext>
            </a:extLst>
          </p:cNvPr>
          <p:cNvSpPr/>
          <p:nvPr/>
        </p:nvSpPr>
        <p:spPr>
          <a:xfrm>
            <a:off x="6280254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2EB87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TextView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2EB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SharedPreferences</a:t>
            </a:r>
            <a:endParaRPr lang="en-US" b="1" dirty="0">
              <a:solidFill>
                <a:srgbClr val="2EB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95B92400-30D1-D845-81F3-F7827CEB8DD2}"/>
              </a:ext>
            </a:extLst>
          </p:cNvPr>
          <p:cNvSpPr/>
          <p:nvPr/>
        </p:nvSpPr>
        <p:spPr>
          <a:xfrm>
            <a:off x="9110352" y="1435240"/>
            <a:ext cx="2453930" cy="3987520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rgbClr val="F55B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HtmlParagraph</a:t>
            </a:r>
            <a:r>
              <a:rPr lang="en-US" b="1" dirty="0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(&lt;p&gt;)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F55B7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IndexedDB</a:t>
            </a:r>
            <a:endParaRPr lang="en-US" b="1" dirty="0">
              <a:solidFill>
                <a:srgbClr val="F55B7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1DAAF21B-A7DC-7E46-AD5D-AA08E0E96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3008" y="1692796"/>
            <a:ext cx="428420" cy="485543"/>
          </a:xfrm>
          <a:prstGeom prst="rect">
            <a:avLst/>
          </a:prstGeom>
        </p:spPr>
      </p:pic>
      <p:pic>
        <p:nvPicPr>
          <p:cNvPr id="29" name="Graphic 19">
            <a:extLst>
              <a:ext uri="{FF2B5EF4-FFF2-40B4-BE49-F238E27FC236}">
                <a16:creationId xmlns:a16="http://schemas.microsoft.com/office/drawing/2014/main" id="{58DC23C1-45A5-AF4D-9878-DCAF36C63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288" y="1691224"/>
            <a:ext cx="393664" cy="488686"/>
          </a:xfrm>
          <a:prstGeom prst="rect">
            <a:avLst/>
          </a:prstGeom>
        </p:spPr>
      </p:pic>
      <p:pic>
        <p:nvPicPr>
          <p:cNvPr id="30" name="Graphic 24">
            <a:extLst>
              <a:ext uri="{FF2B5EF4-FFF2-40B4-BE49-F238E27FC236}">
                <a16:creationId xmlns:a16="http://schemas.microsoft.com/office/drawing/2014/main" id="{BB5AF7FC-AE0E-6C4B-A77C-3CD85AA44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3461" y="1692795"/>
            <a:ext cx="485544" cy="485544"/>
          </a:xfrm>
          <a:prstGeom prst="rect">
            <a:avLst/>
          </a:prstGeom>
        </p:spPr>
      </p:pic>
      <p:pic>
        <p:nvPicPr>
          <p:cNvPr id="31" name="Graphic 27">
            <a:extLst>
              <a:ext uri="{FF2B5EF4-FFF2-40B4-BE49-F238E27FC236}">
                <a16:creationId xmlns:a16="http://schemas.microsoft.com/office/drawing/2014/main" id="{6BC40E30-E783-EF44-904F-C90FF0E40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3340" y="1692795"/>
            <a:ext cx="485544" cy="485544"/>
          </a:xfrm>
          <a:prstGeom prst="rect">
            <a:avLst/>
          </a:prstGeom>
        </p:spPr>
      </p:pic>
      <p:sp>
        <p:nvSpPr>
          <p:cNvPr id="32" name="TextBox 3">
            <a:extLst>
              <a:ext uri="{FF2B5EF4-FFF2-40B4-BE49-F238E27FC236}">
                <a16:creationId xmlns:a16="http://schemas.microsoft.com/office/drawing/2014/main" id="{E20B5755-5C24-2746-9131-B50572105ED5}"/>
              </a:ext>
            </a:extLst>
          </p:cNvPr>
          <p:cNvSpPr txBox="1"/>
          <p:nvPr/>
        </p:nvSpPr>
        <p:spPr>
          <a:xfrm>
            <a:off x="629582" y="2374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250BB64-21E3-B542-A3CD-C70E2726AD41}"/>
              </a:ext>
            </a:extLst>
          </p:cNvPr>
          <p:cNvSpPr txBox="1"/>
          <p:nvPr/>
        </p:nvSpPr>
        <p:spPr>
          <a:xfrm>
            <a:off x="3459681" y="2374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92A2797-E7E2-7B46-BA79-86E82F3513AD}"/>
              </a:ext>
            </a:extLst>
          </p:cNvPr>
          <p:cNvSpPr txBox="1"/>
          <p:nvPr/>
        </p:nvSpPr>
        <p:spPr>
          <a:xfrm>
            <a:off x="6275617" y="2374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3349C7E5-7EE6-5D4C-94AA-35ADC0E2884C}"/>
              </a:ext>
            </a:extLst>
          </p:cNvPr>
          <p:cNvSpPr txBox="1"/>
          <p:nvPr/>
        </p:nvSpPr>
        <p:spPr>
          <a:xfrm>
            <a:off x="9112335" y="2374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UI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005FE48-B4F3-364D-9436-51FC1A59B832}"/>
              </a:ext>
            </a:extLst>
          </p:cNvPr>
          <p:cNvSpPr txBox="1"/>
          <p:nvPr/>
        </p:nvSpPr>
        <p:spPr>
          <a:xfrm>
            <a:off x="629582" y="3898760"/>
            <a:ext cx="2444405" cy="369332"/>
          </a:xfrm>
          <a:prstGeom prst="rect">
            <a:avLst/>
          </a:prstGeom>
          <a:solidFill>
            <a:srgbClr val="249DF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1C47E24A-701E-914F-AA7E-C4A3AA26EBDB}"/>
              </a:ext>
            </a:extLst>
          </p:cNvPr>
          <p:cNvSpPr txBox="1"/>
          <p:nvPr/>
        </p:nvSpPr>
        <p:spPr>
          <a:xfrm>
            <a:off x="3452295" y="3898760"/>
            <a:ext cx="2444405" cy="369332"/>
          </a:xfrm>
          <a:prstGeom prst="rect">
            <a:avLst/>
          </a:prstGeom>
          <a:solidFill>
            <a:srgbClr val="7A67F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9C9ABC65-DF53-2C4C-B7BB-C58B7052D161}"/>
              </a:ext>
            </a:extLst>
          </p:cNvPr>
          <p:cNvSpPr txBox="1"/>
          <p:nvPr/>
        </p:nvSpPr>
        <p:spPr>
          <a:xfrm>
            <a:off x="6284948" y="3898760"/>
            <a:ext cx="2444405" cy="369332"/>
          </a:xfrm>
          <a:prstGeom prst="rect">
            <a:avLst/>
          </a:prstGeom>
          <a:solidFill>
            <a:srgbClr val="2EB87A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5B148726-7B54-C74C-A671-F28BBF3103B6}"/>
              </a:ext>
            </a:extLst>
          </p:cNvPr>
          <p:cNvSpPr txBox="1"/>
          <p:nvPr/>
        </p:nvSpPr>
        <p:spPr>
          <a:xfrm>
            <a:off x="9127539" y="3898760"/>
            <a:ext cx="2444405" cy="369332"/>
          </a:xfrm>
          <a:prstGeom prst="rect">
            <a:avLst/>
          </a:prstGeom>
          <a:solidFill>
            <a:srgbClr val="F55B7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Platform API</a:t>
            </a:r>
          </a:p>
        </p:txBody>
      </p:sp>
    </p:spTree>
    <p:extLst>
      <p:ext uri="{BB962C8B-B14F-4D97-AF65-F5344CB8AC3E}">
        <p14:creationId xmlns:p14="http://schemas.microsoft.com/office/powerpoint/2010/main" val="12009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8011F9-F038-4E6F-B4B2-1C97B9E77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1823844"/>
          </a:xfrm>
        </p:spPr>
        <p:txBody>
          <a:bodyPr/>
          <a:lstStyle/>
          <a:p>
            <a:r>
              <a:rPr lang="en-US" dirty="0"/>
              <a:t>Example: Creating a “image button”</a:t>
            </a:r>
          </a:p>
          <a:p>
            <a:pPr marL="0" indent="0">
              <a:buNone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223616D-7384-493C-AD8C-42AAADF09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DC360C5C-4EB2-4A09-9E02-CDB4FB63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XAML</a:t>
            </a:r>
            <a:r>
              <a:rPr lang="cs-CZ" sz="3200" b="0" dirty="0"/>
              <a:t> vs </a:t>
            </a:r>
            <a:r>
              <a:rPr lang="cs-CZ" sz="3200" b="0" dirty="0" err="1"/>
              <a:t>Uno</a:t>
            </a:r>
            <a:r>
              <a:rPr lang="en-US" sz="3200" b="0" dirty="0"/>
              <a:t>/UWP XAML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1DEEC2A2-2699-46D8-8BA3-0408491BE4AD}"/>
              </a:ext>
            </a:extLst>
          </p:cNvPr>
          <p:cNvSpPr txBox="1"/>
          <p:nvPr/>
        </p:nvSpPr>
        <p:spPr>
          <a:xfrm>
            <a:off x="5093186" y="3036225"/>
            <a:ext cx="6430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Uno/UWP XAML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&lt;Button&gt;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Button.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		  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&lt;Image Source="Hello.png" /&gt;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Button.</a:t>
            </a: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&lt;/Button&gt;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C2AF238-6675-4B1F-A374-B9214E76F9AC}"/>
              </a:ext>
            </a:extLst>
          </p:cNvPr>
          <p:cNvSpPr txBox="1"/>
          <p:nvPr/>
        </p:nvSpPr>
        <p:spPr>
          <a:xfrm>
            <a:off x="783143" y="3036225"/>
            <a:ext cx="400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Xamarin.Forms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&lt;Button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="?" /&gt;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3DEE8C86-2455-4F87-8B43-DB13FF897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7721" y="668899"/>
            <a:ext cx="2367326" cy="2367326"/>
          </a:xfrm>
          <a:prstGeom prst="rect">
            <a:avLst/>
          </a:prstGeom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CDAA5253-C649-4F16-BA3A-11747E2DEBA7}"/>
              </a:ext>
            </a:extLst>
          </p:cNvPr>
          <p:cNvCxnSpPr>
            <a:cxnSpLocks/>
          </p:cNvCxnSpPr>
          <p:nvPr/>
        </p:nvCxnSpPr>
        <p:spPr>
          <a:xfrm flipV="1">
            <a:off x="2026763" y="4236554"/>
            <a:ext cx="509048" cy="1200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bdélník 13">
            <a:extLst>
              <a:ext uri="{FF2B5EF4-FFF2-40B4-BE49-F238E27FC236}">
                <a16:creationId xmlns:a16="http://schemas.microsoft.com/office/drawing/2014/main" id="{6127B025-F248-4503-B95D-2BBA8234CE75}"/>
              </a:ext>
            </a:extLst>
          </p:cNvPr>
          <p:cNvSpPr/>
          <p:nvPr/>
        </p:nvSpPr>
        <p:spPr>
          <a:xfrm>
            <a:off x="1089981" y="5460354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 err="1">
                <a:solidFill>
                  <a:srgbClr val="F85977"/>
                </a:solidFill>
                <a:latin typeface="Consolas" panose="020B0609020204030204" pitchFamily="49" charset="0"/>
              </a:rPr>
              <a:t>System.String</a:t>
            </a:r>
            <a:endParaRPr lang="en-US" sz="2000" b="1" dirty="0">
              <a:solidFill>
                <a:srgbClr val="F85977"/>
              </a:solidFill>
            </a:endParaRP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5844C522-3EA2-4432-8382-5443319D0DF3}"/>
              </a:ext>
            </a:extLst>
          </p:cNvPr>
          <p:cNvCxnSpPr>
            <a:cxnSpLocks/>
          </p:cNvCxnSpPr>
          <p:nvPr/>
        </p:nvCxnSpPr>
        <p:spPr>
          <a:xfrm flipH="1">
            <a:off x="7956223" y="3535052"/>
            <a:ext cx="961534" cy="618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01E00737-ACA1-468B-8DC2-4B9305DB6787}"/>
              </a:ext>
            </a:extLst>
          </p:cNvPr>
          <p:cNvSpPr/>
          <p:nvPr/>
        </p:nvSpPr>
        <p:spPr>
          <a:xfrm>
            <a:off x="8997721" y="3256165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 err="1">
                <a:solidFill>
                  <a:srgbClr val="159BFF"/>
                </a:solidFill>
                <a:latin typeface="Consolas" panose="020B0609020204030204" pitchFamily="49" charset="0"/>
              </a:rPr>
              <a:t>System.Object</a:t>
            </a:r>
            <a:endParaRPr lang="en-US" sz="2000" b="1" dirty="0">
              <a:solidFill>
                <a:srgbClr val="159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Hello, Uno Platform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5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XAML Hot Reload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95741E-9801-4A03-BADE-1A2F99B652B3}"/>
              </a:ext>
            </a:extLst>
          </p:cNvPr>
          <p:cNvSpPr/>
          <p:nvPr/>
        </p:nvSpPr>
        <p:spPr>
          <a:xfrm>
            <a:off x="4192043" y="620502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https://www.youtube.com/watch?v=_0RXP4ESxkQ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5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800" dirty="0">
                <a:latin typeface="Open Sans" panose="020B0606030504020204"/>
              </a:rPr>
              <a:t>Calculator</a:t>
            </a:r>
            <a:endParaRPr lang="en-US" sz="8800" dirty="0"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421B38-D09E-44DB-A320-48040891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EE8CE-6EDA-4428-AF11-2BCADF47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Cross-platform app development</a:t>
            </a:r>
          </a:p>
          <a:p>
            <a:endParaRPr lang="en-US" dirty="0"/>
          </a:p>
          <a:p>
            <a:r>
              <a:rPr lang="en-US" dirty="0"/>
              <a:t>The Uno Platform</a:t>
            </a:r>
          </a:p>
          <a:p>
            <a:endParaRPr lang="en-US" dirty="0"/>
          </a:p>
          <a:p>
            <a:r>
              <a:rPr lang="en-US" sz="4000" b="1" dirty="0"/>
              <a:t>Demos</a:t>
            </a:r>
          </a:p>
          <a:p>
            <a:endParaRPr lang="en-US" dirty="0"/>
          </a:p>
          <a:p>
            <a:r>
              <a:rPr lang="en-US" dirty="0"/>
              <a:t>Homework time!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1B59942-82F2-4734-8446-E47D7A7DC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Uno Calculator from open sourced Microsoft Calculator">
            <a:hlinkClick r:id="" action="ppaction://media"/>
            <a:extLst>
              <a:ext uri="{FF2B5EF4-FFF2-40B4-BE49-F238E27FC236}">
                <a16:creationId xmlns:a16="http://schemas.microsoft.com/office/drawing/2014/main" id="{FCF1C16B-D1ED-4782-971B-F0B2F7D5D0E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89095" y="180489"/>
            <a:ext cx="8668867" cy="6497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D0ACC-5643-4798-930F-56910830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>
                <a:latin typeface="Open Sans" panose="020B0606030504020204"/>
              </a:rPr>
              <a:t>|</a:t>
            </a:r>
            <a:fld id="{D57F1E4F-1CFF-5643-939E-217C01CDF565}" type="slidenum">
              <a:rPr lang="en-US" smtClean="0">
                <a:latin typeface="Open Sans" panose="020B0606030504020204"/>
              </a:rPr>
              <a:pPr/>
              <a:t>20</a:t>
            </a:fld>
            <a:endParaRPr lang="en-US">
              <a:latin typeface="Open Sans" panose="020B0606030504020204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F20CC1F-1048-4BC7-BA31-A3AA694E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76250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  <a:latin typeface="Open Sans" panose="020B0606030504020204"/>
              </a:rPr>
              <a:t>Uno Calc</a:t>
            </a:r>
            <a:endParaRPr lang="en-CA" sz="3200" b="0" dirty="0">
              <a:solidFill>
                <a:srgbClr val="242424"/>
              </a:solidFill>
              <a:latin typeface="Open Sans" panose="020B060603050402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04A269-F04E-40A9-97B2-8595C652020B}"/>
              </a:ext>
            </a:extLst>
          </p:cNvPr>
          <p:cNvSpPr/>
          <p:nvPr/>
        </p:nvSpPr>
        <p:spPr>
          <a:xfrm>
            <a:off x="141574" y="5762974"/>
            <a:ext cx="5214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00B0F0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calculator.platform.uno</a:t>
            </a:r>
            <a:r>
              <a:rPr lang="en-US" sz="3000" dirty="0">
                <a:solidFill>
                  <a:srgbClr val="00B0F0"/>
                </a:solidFill>
                <a:latin typeface="Open Sans" panose="020B0606030504020204"/>
              </a:rPr>
              <a:t>/</a:t>
            </a:r>
          </a:p>
        </p:txBody>
      </p: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3F2E3B-8F7D-4A36-80B3-B3BF4A69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61" y="5103568"/>
            <a:ext cx="523221" cy="523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8B8DAA-8E10-47DC-B9A1-B7D393C144AD}"/>
              </a:ext>
            </a:extLst>
          </p:cNvPr>
          <p:cNvSpPr txBox="1"/>
          <p:nvPr/>
        </p:nvSpPr>
        <p:spPr>
          <a:xfrm>
            <a:off x="537572" y="5127259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WASM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C778ED-F36E-44D0-A8D0-A172C87E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94" y="1087970"/>
            <a:ext cx="602291" cy="6022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01BA17-B7C9-4A14-803A-038E5B4C055E}"/>
              </a:ext>
            </a:extLst>
          </p:cNvPr>
          <p:cNvSpPr txBox="1"/>
          <p:nvPr/>
        </p:nvSpPr>
        <p:spPr>
          <a:xfrm>
            <a:off x="641770" y="1126277"/>
            <a:ext cx="174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Android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4C854-B966-4111-B0C4-9043B6429AB8}"/>
              </a:ext>
            </a:extLst>
          </p:cNvPr>
          <p:cNvSpPr/>
          <p:nvPr/>
        </p:nvSpPr>
        <p:spPr>
          <a:xfrm>
            <a:off x="179594" y="1658401"/>
            <a:ext cx="36764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B0F0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https://bit.ly/2VPaViI</a:t>
            </a:r>
            <a:endParaRPr lang="en-US" sz="3000" dirty="0">
              <a:solidFill>
                <a:srgbClr val="00B0F0"/>
              </a:solidFill>
              <a:latin typeface="Open Sans" panose="020B060603050402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6FAD2-E375-4331-A00B-28B2EF39D536}"/>
              </a:ext>
            </a:extLst>
          </p:cNvPr>
          <p:cNvSpPr/>
          <p:nvPr/>
        </p:nvSpPr>
        <p:spPr>
          <a:xfrm>
            <a:off x="141574" y="3816597"/>
            <a:ext cx="24245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B0F0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bit.ly/2VPaViI</a:t>
            </a:r>
            <a:endParaRPr lang="en-US" sz="3000" dirty="0">
              <a:solidFill>
                <a:srgbClr val="00B0F0"/>
              </a:solidFill>
              <a:latin typeface="Open Sans" panose="020B0606030504020204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ADA2D7E-0882-4F80-97A1-58EB855EE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563" y="3224415"/>
            <a:ext cx="602291" cy="6022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B2E575-BA01-4BDB-81C3-4227C859A48F}"/>
              </a:ext>
            </a:extLst>
          </p:cNvPr>
          <p:cNvSpPr txBox="1"/>
          <p:nvPr/>
        </p:nvSpPr>
        <p:spPr>
          <a:xfrm>
            <a:off x="520275" y="3303486"/>
            <a:ext cx="125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15342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7C7-BD2F-4603-AA27-44F7E19B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DA44-5DD5-4E19-A955-4006BAE06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1771FC-C5DF-49A2-88D2-B7F9224B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900"/>
            <a:ext cx="6246674" cy="5014913"/>
          </a:xfrm>
        </p:spPr>
        <p:txBody>
          <a:bodyPr/>
          <a:lstStyle/>
          <a:p>
            <a:r>
              <a:rPr lang="en-US" dirty="0"/>
              <a:t>Control/Data templating, styling</a:t>
            </a:r>
          </a:p>
          <a:p>
            <a:endParaRPr lang="en-US" dirty="0"/>
          </a:p>
          <a:p>
            <a:r>
              <a:rPr lang="en-US" dirty="0"/>
              <a:t>Animations, Adaptive Triggers</a:t>
            </a:r>
          </a:p>
          <a:p>
            <a:endParaRPr lang="en-US" dirty="0"/>
          </a:p>
          <a:p>
            <a:r>
              <a:rPr lang="en-US" dirty="0"/>
              <a:t>Data binding</a:t>
            </a:r>
          </a:p>
          <a:p>
            <a:endParaRPr lang="en-US" dirty="0"/>
          </a:p>
          <a:p>
            <a:r>
              <a:rPr lang="en-US" dirty="0"/>
              <a:t>Native Controls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933FB-397E-402E-AE9C-F23C7816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42" y="1046922"/>
            <a:ext cx="4109440" cy="4334515"/>
          </a:xfrm>
          <a:prstGeom prst="rect">
            <a:avLst/>
          </a:prstGeom>
          <a:effectLst>
            <a:outerShdw blurRad="469900" dist="139700" dir="5400000" algn="ctr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32429-73AF-4947-8E62-BD54EDB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13061"/>
            <a:ext cx="12059331" cy="678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1E0D5-03FD-4B06-A54B-8A1A8224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32817"/>
            <a:ext cx="8534400" cy="492443"/>
          </a:xfrm>
        </p:spPr>
        <p:txBody>
          <a:bodyPr/>
          <a:lstStyle/>
          <a:p>
            <a:r>
              <a:rPr lang="en-US" sz="3200" dirty="0"/>
              <a:t>Uno</a:t>
            </a:r>
            <a:r>
              <a:rPr lang="en-US" sz="3200" b="0" dirty="0"/>
              <a:t> – </a:t>
            </a:r>
            <a:r>
              <a:rPr lang="en-US" sz="3200" dirty="0"/>
              <a:t>U</a:t>
            </a:r>
            <a:r>
              <a:rPr lang="en-US" sz="3200" b="0" dirty="0"/>
              <a:t>I? </a:t>
            </a:r>
            <a:r>
              <a:rPr lang="en-US" sz="3200" dirty="0"/>
              <a:t>N</a:t>
            </a:r>
            <a:r>
              <a:rPr lang="en-US" sz="3200" b="0" dirty="0"/>
              <a:t>ot </a:t>
            </a:r>
            <a:r>
              <a:rPr lang="en-US" sz="3200" dirty="0"/>
              <a:t>o</a:t>
            </a:r>
            <a:r>
              <a:rPr lang="en-US" sz="3200" b="0" dirty="0"/>
              <a:t>nly!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C5A0-D49B-4E45-993A-B33E289A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C28103-2CE5-437B-B123-1164037DEBC3}"/>
              </a:ext>
            </a:extLst>
          </p:cNvPr>
          <p:cNvSpPr txBox="1"/>
          <p:nvPr/>
        </p:nvSpPr>
        <p:spPr>
          <a:xfrm>
            <a:off x="257175" y="6211660"/>
            <a:ext cx="456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 panose="020B0606030504020204"/>
              </a:rPr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8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9ABBC-CE07-42A7-8430-AEE735BA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Libraries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0DFCC9-7BE7-4A1E-B745-6711CE5E1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062" y="1104575"/>
            <a:ext cx="8380276" cy="5015076"/>
          </a:xfrm>
        </p:spPr>
        <p:txBody>
          <a:bodyPr/>
          <a:lstStyle/>
          <a:p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Direct support</a:t>
            </a:r>
          </a:p>
          <a:p>
            <a:pPr lvl="1"/>
            <a:r>
              <a:rPr lang="en-US" b="1" dirty="0" err="1">
                <a:latin typeface="Open Sans" panose="020B0606030504020204"/>
                <a:cs typeface="Times New Roman" panose="02020603050405020304" pitchFamily="18" charset="0"/>
              </a:rPr>
              <a:t>ReactiveUI</a:t>
            </a:r>
            <a:endParaRPr lang="en-US" b="1" dirty="0">
              <a:latin typeface="Open Sans" panose="020B0606030504020204"/>
              <a:cs typeface="Times New Roman" panose="02020603050405020304" pitchFamily="18" charset="0"/>
            </a:endParaRPr>
          </a:p>
          <a:p>
            <a:pPr lvl="1"/>
            <a:r>
              <a:rPr lang="en-US" b="1" dirty="0"/>
              <a:t>Lottie </a:t>
            </a:r>
            <a:r>
              <a:rPr lang="en-US" dirty="0"/>
              <a:t>(</a:t>
            </a:r>
            <a:r>
              <a:rPr lang="en-US" dirty="0">
                <a:solidFill>
                  <a:srgbClr val="159B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https://lottie.platform.uno/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SkiaSharp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159B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https://skiasharp-wasm.platform.uno/</a:t>
            </a:r>
            <a:r>
              <a:rPr lang="en-US" dirty="0">
                <a:solidFill>
                  <a:srgbClr val="159BFF"/>
                </a:solidFill>
              </a:rPr>
              <a:t>)</a:t>
            </a:r>
            <a:endParaRPr lang="en-US" dirty="0"/>
          </a:p>
          <a:p>
            <a:pPr lvl="1"/>
            <a:r>
              <a:rPr lang="en-US" b="1" dirty="0">
                <a:latin typeface="Open Sans" panose="020B0606030504020204"/>
                <a:cs typeface="Times New Roman" panose="02020603050405020304" pitchFamily="18" charset="0"/>
              </a:rPr>
              <a:t>MvvmCross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(soon)</a:t>
            </a:r>
          </a:p>
          <a:p>
            <a:pPr lvl="1"/>
            <a:r>
              <a:rPr lang="en-US" b="1" dirty="0" err="1">
                <a:latin typeface="Open Sans" panose="020B0606030504020204"/>
                <a:cs typeface="Times New Roman" panose="02020603050405020304" pitchFamily="18" charset="0"/>
              </a:rPr>
              <a:t>Syncfusion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(announced)</a:t>
            </a:r>
            <a:endParaRPr lang="en-US" dirty="0"/>
          </a:p>
          <a:p>
            <a:pPr lvl="1"/>
            <a:r>
              <a:rPr lang="en-US" b="1" dirty="0">
                <a:latin typeface="Open Sans" panose="020B0606030504020204"/>
                <a:cs typeface="Times New Roman" panose="02020603050405020304" pitchFamily="18" charset="0"/>
              </a:rPr>
              <a:t>Telerik</a:t>
            </a:r>
            <a:r>
              <a:rPr lang="en-US" dirty="0">
                <a:latin typeface="Open Sans" panose="020B0606030504020204"/>
                <a:cs typeface="Times New Roman" panose="02020603050405020304" pitchFamily="18" charset="0"/>
              </a:rPr>
              <a:t> (under consideration)</a:t>
            </a:r>
          </a:p>
          <a:p>
            <a:r>
              <a:rPr lang="en-US" dirty="0"/>
              <a:t>Forks</a:t>
            </a:r>
          </a:p>
          <a:p>
            <a:pPr lvl="1"/>
            <a:r>
              <a:rPr lang="en-US" sz="2400" b="1" dirty="0"/>
              <a:t>Windows Community Toolkit</a:t>
            </a:r>
          </a:p>
          <a:p>
            <a:pPr lvl="1"/>
            <a:r>
              <a:rPr lang="en-US" sz="2400" b="1" dirty="0" err="1"/>
              <a:t>WindowsStateTriggers</a:t>
            </a:r>
            <a:endParaRPr lang="en-US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45E5BBF-5E94-4A70-8748-F9520E46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|</a:t>
            </a:r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FE4CF9A-6EAA-4BFD-AE32-9ADC1C35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22" y="314582"/>
            <a:ext cx="1413329" cy="141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47FCACD4-D843-4185-A2A0-6D0AF501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30" y="367560"/>
            <a:ext cx="1474030" cy="14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3830CC07-BFB0-4E7D-9D22-CCAB978EE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296" y="3274029"/>
            <a:ext cx="3138985" cy="17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DDDF948F-9616-4440-B53B-9CE0E7B5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61" y="1786296"/>
            <a:ext cx="3382000" cy="17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707036E6-DD4C-47D6-BC78-7553AE86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t="14561" r="22104" b="16019"/>
          <a:stretch/>
        </p:blipFill>
        <p:spPr bwMode="auto">
          <a:xfrm>
            <a:off x="9944730" y="367560"/>
            <a:ext cx="1954531" cy="13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lottie toolkit logo">
            <a:extLst>
              <a:ext uri="{FF2B5EF4-FFF2-40B4-BE49-F238E27FC236}">
                <a16:creationId xmlns:a16="http://schemas.microsoft.com/office/drawing/2014/main" id="{4F18BB46-152A-42AA-B932-AC16BCBBB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1" t="30384" r="33390" b="31653"/>
          <a:stretch/>
        </p:blipFill>
        <p:spPr bwMode="auto">
          <a:xfrm>
            <a:off x="6667677" y="5235639"/>
            <a:ext cx="2318661" cy="111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kiasharp logo">
            <a:extLst>
              <a:ext uri="{FF2B5EF4-FFF2-40B4-BE49-F238E27FC236}">
                <a16:creationId xmlns:a16="http://schemas.microsoft.com/office/drawing/2014/main" id="{B156C248-02A9-4BFF-9BB2-33A69756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122" y="3957162"/>
            <a:ext cx="2317481" cy="12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4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3DA5-6579-43BB-AEC9-348B0799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Bringing </a:t>
            </a:r>
            <a:r>
              <a:rPr lang="en-US" b="1" dirty="0"/>
              <a:t>WASM support to </a:t>
            </a:r>
            <a:r>
              <a:rPr lang="en-US" b="1" dirty="0" err="1"/>
              <a:t>Xamarin.Forms</a:t>
            </a:r>
            <a:endParaRPr lang="cs-CZ" b="1" dirty="0"/>
          </a:p>
          <a:p>
            <a:endParaRPr lang="en-US" b="1" dirty="0"/>
          </a:p>
          <a:p>
            <a:r>
              <a:rPr lang="en-US" dirty="0"/>
              <a:t>Depends on UWP support in </a:t>
            </a:r>
            <a:r>
              <a:rPr lang="en-US" dirty="0" err="1"/>
              <a:t>Xamarin.Forms</a:t>
            </a:r>
            <a:endParaRPr lang="en-US" dirty="0"/>
          </a:p>
          <a:p>
            <a:pPr lvl="1"/>
            <a:r>
              <a:rPr lang="en-US" dirty="0"/>
              <a:t>UWP renderers </a:t>
            </a:r>
            <a:r>
              <a:rPr lang="cs-CZ" dirty="0">
                <a:sym typeface="Wingdings" panose="05000000000000000000" pitchFamily="2" charset="2"/>
              </a:rPr>
              <a:t> </a:t>
            </a:r>
            <a:r>
              <a:rPr lang="en-US" dirty="0"/>
              <a:t>Uno</a:t>
            </a:r>
            <a:r>
              <a:rPr lang="cs-CZ" dirty="0"/>
              <a:t> on WASM</a:t>
            </a:r>
          </a:p>
          <a:p>
            <a:pPr lvl="1"/>
            <a:endParaRPr lang="cs-CZ" dirty="0"/>
          </a:p>
          <a:p>
            <a:pPr marL="0" indent="0">
              <a:buNone/>
            </a:pPr>
            <a:r>
              <a:rPr lang="cs-CZ" sz="4000" dirty="0">
                <a:latin typeface="Consolas" panose="020B0609020204030204" pitchFamily="49" charset="0"/>
              </a:rPr>
              <a:t>&gt; </a:t>
            </a:r>
            <a:r>
              <a:rPr lang="cs-CZ" sz="4000" dirty="0" err="1">
                <a:latin typeface="Consolas" panose="020B0609020204030204" pitchFamily="49" charset="0"/>
              </a:rPr>
              <a:t>dotnet</a:t>
            </a:r>
            <a:r>
              <a:rPr lang="cs-CZ" sz="4000" dirty="0">
                <a:latin typeface="Consolas" panose="020B0609020204030204" pitchFamily="49" charset="0"/>
              </a:rPr>
              <a:t> </a:t>
            </a:r>
            <a:r>
              <a:rPr lang="cs-CZ" sz="4000" dirty="0" err="1">
                <a:latin typeface="Consolas" panose="020B0609020204030204" pitchFamily="49" charset="0"/>
              </a:rPr>
              <a:t>new</a:t>
            </a:r>
            <a:r>
              <a:rPr lang="cs-CZ" sz="4000" dirty="0">
                <a:latin typeface="Consolas" panose="020B0609020204030204" pitchFamily="49" charset="0"/>
              </a:rPr>
              <a:t> </a:t>
            </a:r>
            <a:r>
              <a:rPr lang="cs-CZ" sz="4000" dirty="0" err="1">
                <a:latin typeface="Consolas" panose="020B0609020204030204" pitchFamily="49" charset="0"/>
              </a:rPr>
              <a:t>wasmxfhead</a:t>
            </a:r>
            <a:endParaRPr lang="cs-CZ" sz="40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0C7F-CDCF-4641-9499-F0C15D96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753691-7051-487B-ADF7-DF935F6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11157626" cy="492443"/>
          </a:xfrm>
        </p:spPr>
        <p:txBody>
          <a:bodyPr/>
          <a:lstStyle/>
          <a:p>
            <a:r>
              <a:rPr lang="en-CA" sz="3200" b="0" dirty="0"/>
              <a:t>Uno Platform </a:t>
            </a:r>
            <a:r>
              <a:rPr lang="en-CA" sz="3200" b="0" dirty="0" err="1"/>
              <a:t>WebAssembly</a:t>
            </a:r>
            <a:r>
              <a:rPr lang="en-CA" sz="3200" b="0" dirty="0"/>
              <a:t> Renderers for </a:t>
            </a:r>
            <a:r>
              <a:rPr lang="en-CA" sz="3200" b="0" dirty="0" err="1"/>
              <a:t>Xamarin.Forms</a:t>
            </a:r>
            <a:endParaRPr lang="en-CA" sz="3200" b="0" dirty="0"/>
          </a:p>
        </p:txBody>
      </p:sp>
    </p:spTree>
    <p:extLst>
      <p:ext uri="{BB962C8B-B14F-4D97-AF65-F5344CB8AC3E}">
        <p14:creationId xmlns:p14="http://schemas.microsoft.com/office/powerpoint/2010/main" val="1400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67227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900" dirty="0">
                <a:latin typeface="Open Sans" panose="020B0606030504020204"/>
              </a:rPr>
              <a:t>Uno Platform </a:t>
            </a:r>
            <a:r>
              <a:rPr lang="en-US" sz="4900" dirty="0" err="1">
                <a:latin typeface="Open Sans" panose="020B0606030504020204"/>
              </a:rPr>
              <a:t>WebAssembly</a:t>
            </a:r>
            <a:r>
              <a:rPr lang="en-US" sz="4900" dirty="0">
                <a:latin typeface="Open Sans" panose="020B0606030504020204"/>
              </a:rPr>
              <a:t> Renderers for </a:t>
            </a:r>
            <a:r>
              <a:rPr lang="en-US" sz="4900" dirty="0" err="1">
                <a:latin typeface="Open Sans" panose="020B0606030504020204"/>
              </a:rPr>
              <a:t>Xamarin.Forms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8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A1F6EE-03C9-4947-A031-908385D9B739}"/>
              </a:ext>
            </a:extLst>
          </p:cNvPr>
          <p:cNvSpPr/>
          <p:nvPr/>
        </p:nvSpPr>
        <p:spPr>
          <a:xfrm>
            <a:off x="3373626" y="2735025"/>
            <a:ext cx="5751203" cy="2445629"/>
          </a:xfrm>
          <a:prstGeom prst="rect">
            <a:avLst/>
          </a:prstGeom>
          <a:ln>
            <a:noFill/>
          </a:ln>
          <a:effectLst>
            <a:outerShdw blurRad="584200" dist="1143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E1BC4-AA57-5B4C-8605-57378C18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3" y="655443"/>
            <a:ext cx="10620375" cy="597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825A3-D5D0-444E-8DA5-8CB5758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20" y="466035"/>
            <a:ext cx="5586412" cy="87210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sz="3200" b="0" dirty="0">
                <a:solidFill>
                  <a:srgbClr val="242424"/>
                </a:solidFill>
              </a:rPr>
              <a:t>Uno Platform Playground</a:t>
            </a:r>
            <a:endParaRPr lang="en-CA" sz="3200" b="0" dirty="0">
              <a:solidFill>
                <a:srgbClr val="24242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DCD5F1-3A6C-4D1E-BB7B-77DE1B9DE306}"/>
              </a:ext>
            </a:extLst>
          </p:cNvPr>
          <p:cNvSpPr txBox="1"/>
          <p:nvPr/>
        </p:nvSpPr>
        <p:spPr>
          <a:xfrm>
            <a:off x="1050534" y="2178634"/>
            <a:ext cx="129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SAMPLES LIST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896AD-1EF3-4762-81AD-59B19A7FF699}"/>
              </a:ext>
            </a:extLst>
          </p:cNvPr>
          <p:cNvSpPr txBox="1"/>
          <p:nvPr/>
        </p:nvSpPr>
        <p:spPr>
          <a:xfrm>
            <a:off x="2349015" y="5490258"/>
            <a:ext cx="260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DATACONTEXT</a:t>
            </a:r>
            <a:b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EDITOR &amp; VISUALIZER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2ECE5-1086-4758-BF55-5849081CBB7F}"/>
              </a:ext>
            </a:extLst>
          </p:cNvPr>
          <p:cNvSpPr txBox="1"/>
          <p:nvPr/>
        </p:nvSpPr>
        <p:spPr>
          <a:xfrm>
            <a:off x="6890480" y="1589638"/>
            <a:ext cx="196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EDITOR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2818CA-7C55-48AC-8BEB-130FB7C54010}"/>
              </a:ext>
            </a:extLst>
          </p:cNvPr>
          <p:cNvSpPr txBox="1"/>
          <p:nvPr/>
        </p:nvSpPr>
        <p:spPr>
          <a:xfrm>
            <a:off x="9624987" y="3401448"/>
            <a:ext cx="153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 VISUALIZER</a:t>
            </a:r>
            <a:endParaRPr lang="en-CA" b="1" dirty="0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568AB-4141-2044-899F-4CC642B26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29C9A1-88BF-4AAC-AB40-5F4EF58EF5F6}"/>
              </a:ext>
            </a:extLst>
          </p:cNvPr>
          <p:cNvSpPr txBox="1">
            <a:spLocks/>
          </p:cNvSpPr>
          <p:nvPr/>
        </p:nvSpPr>
        <p:spPr>
          <a:xfrm>
            <a:off x="600697" y="1457451"/>
            <a:ext cx="5586412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 dirty="0"/>
              <a:t>Built with Uno to demo Uno</a:t>
            </a:r>
            <a:endParaRPr lang="en-CA" sz="2400" b="0" dirty="0"/>
          </a:p>
        </p:txBody>
      </p:sp>
      <p:pic>
        <p:nvPicPr>
          <p:cNvPr id="1026" name="Picture 2" descr="Image result for google play logo">
            <a:extLst>
              <a:ext uri="{FF2B5EF4-FFF2-40B4-BE49-F238E27FC236}">
                <a16:creationId xmlns:a16="http://schemas.microsoft.com/office/drawing/2014/main" id="{2702F18F-F99A-4CBC-B905-979DD1B9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749" y="689652"/>
            <a:ext cx="1534445" cy="5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AAC4FC-1B73-40BD-BC35-BCA79F23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982" y="2007367"/>
            <a:ext cx="688880" cy="68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08619-291B-4DF4-91A2-6F118311C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105" y="1378724"/>
            <a:ext cx="1367226" cy="45574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CD622E9-E6B9-4CDA-8841-526680D8120B}"/>
              </a:ext>
            </a:extLst>
          </p:cNvPr>
          <p:cNvSpPr txBox="1">
            <a:spLocks/>
          </p:cNvSpPr>
          <p:nvPr/>
        </p:nvSpPr>
        <p:spPr>
          <a:xfrm>
            <a:off x="10173330" y="327923"/>
            <a:ext cx="2225875" cy="87210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i="1" dirty="0"/>
              <a:t>Uno Gallery </a:t>
            </a:r>
            <a:r>
              <a:rPr lang="en-US" sz="1800" b="0" dirty="0"/>
              <a:t>App</a:t>
            </a:r>
            <a:endParaRPr lang="en-CA" sz="1800" b="0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B28F82CB-4197-40A5-8377-AFE5BD5FE887}"/>
              </a:ext>
            </a:extLst>
          </p:cNvPr>
          <p:cNvSpPr/>
          <p:nvPr/>
        </p:nvSpPr>
        <p:spPr>
          <a:xfrm>
            <a:off x="495870" y="937341"/>
            <a:ext cx="5011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https://playground.platform.uno</a:t>
            </a:r>
            <a:endParaRPr lang="en-US" sz="2400" dirty="0">
              <a:solidFill>
                <a:srgbClr val="159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8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D1EF7-0F28-4A0D-B342-398D86B1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“Homework time”!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E16BED-9857-464D-B8FF-EBD703A2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A336B-2A00-4E15-A4AB-C69E02891112}"/>
              </a:ext>
            </a:extLst>
          </p:cNvPr>
          <p:cNvSpPr txBox="1"/>
          <p:nvPr/>
        </p:nvSpPr>
        <p:spPr>
          <a:xfrm>
            <a:off x="674926" y="4410331"/>
            <a:ext cx="4198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pen Sans" panose="020B0606030504020204"/>
              </a:rPr>
              <a:t>Create app with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20830-D6E0-4F6F-8F44-17360F9DED3B}"/>
              </a:ext>
            </a:extLst>
          </p:cNvPr>
          <p:cNvSpPr txBox="1"/>
          <p:nvPr/>
        </p:nvSpPr>
        <p:spPr>
          <a:xfrm>
            <a:off x="8029247" y="2139507"/>
            <a:ext cx="2975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Submit feedback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&amp;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Contribute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9FB966-D6A8-4D54-83FB-18BE747D2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0971" y="1660120"/>
            <a:ext cx="2343771" cy="2343771"/>
          </a:xfrm>
          <a:prstGeom prst="rect">
            <a:avLst/>
          </a:prstGeom>
          <a:effectLst>
            <a:outerShdw blurRad="431800" dist="2159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1" name="Picture 2" descr="Uno Platform">
            <a:extLst>
              <a:ext uri="{FF2B5EF4-FFF2-40B4-BE49-F238E27FC236}">
                <a16:creationId xmlns:a16="http://schemas.microsoft.com/office/drawing/2014/main" id="{618831B0-5EA2-43F9-9CFA-CBCF7F07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1" y="1278238"/>
            <a:ext cx="2969684" cy="2944247"/>
          </a:xfrm>
          <a:prstGeom prst="rect">
            <a:avLst/>
          </a:prstGeom>
          <a:noFill/>
          <a:effectLst>
            <a:outerShdw blurRad="495300" dist="3810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E0126-B664-4B22-AFF6-6C01EB7A9AC0}"/>
              </a:ext>
            </a:extLst>
          </p:cNvPr>
          <p:cNvSpPr txBox="1"/>
          <p:nvPr/>
        </p:nvSpPr>
        <p:spPr>
          <a:xfrm>
            <a:off x="271817" y="5043903"/>
            <a:ext cx="50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B51-F391-4BA5-AE6A-72D27AB6BE93}"/>
              </a:ext>
            </a:extLst>
          </p:cNvPr>
          <p:cNvSpPr txBox="1"/>
          <p:nvPr/>
        </p:nvSpPr>
        <p:spPr>
          <a:xfrm>
            <a:off x="5074920" y="4410331"/>
            <a:ext cx="711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https://github.com/unoplatform/Uno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9A1F2962-6707-48E8-B276-B05A4D0BE46D}"/>
              </a:ext>
            </a:extLst>
          </p:cNvPr>
          <p:cNvSpPr/>
          <p:nvPr/>
        </p:nvSpPr>
        <p:spPr>
          <a:xfrm>
            <a:off x="411480" y="5684867"/>
            <a:ext cx="4864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9BFF"/>
                </a:solidFill>
                <a:latin typeface="Open Sans" panose="020B0606030504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https://bit.do/first-uno-app</a:t>
            </a:r>
            <a:endParaRPr lang="en-US" sz="28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5" name="Obdélník 4">
            <a:hlinkClick r:id="rId9"/>
            <a:extLst>
              <a:ext uri="{FF2B5EF4-FFF2-40B4-BE49-F238E27FC236}">
                <a16:creationId xmlns:a16="http://schemas.microsoft.com/office/drawing/2014/main" id="{E510CEFF-09BF-44E5-A881-0577C9808BCE}"/>
              </a:ext>
            </a:extLst>
          </p:cNvPr>
          <p:cNvSpPr/>
          <p:nvPr/>
        </p:nvSpPr>
        <p:spPr>
          <a:xfrm>
            <a:off x="5609728" y="4995106"/>
            <a:ext cx="60474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159BFF"/>
                </a:solidFill>
                <a:latin typeface="Open Sans" panose="020B060603050402020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https://bit.do/uno-contribute-101</a:t>
            </a:r>
            <a:endParaRPr lang="en-US" sz="2800" b="1" u="sng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2178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CE1F-9CB0-4DF9-A84D-20C3103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4B9C93-8E66-4C6D-9699-A4E2952D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772" y="1272476"/>
            <a:ext cx="1235238" cy="1235238"/>
          </a:xfr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2E54C-BE98-4E96-B2E3-68D3B3538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D01A7-97F6-4680-A1E3-8A141F9C0A46}"/>
              </a:ext>
            </a:extLst>
          </p:cNvPr>
          <p:cNvSpPr txBox="1"/>
          <p:nvPr/>
        </p:nvSpPr>
        <p:spPr>
          <a:xfrm>
            <a:off x="2281353" y="1529341"/>
            <a:ext cx="94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r>
              <a:rPr lang="en-US" sz="2800" b="1" dirty="0">
                <a:solidFill>
                  <a:srgbClr val="159BFF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uno-devreach-2019</a:t>
            </a:r>
            <a:endParaRPr lang="en-US" sz="2800" b="1" dirty="0">
              <a:solidFill>
                <a:srgbClr val="159B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B1C1800-2128-4C23-94C0-1AC77E400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38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56BB5-EF9E-410F-993B-AB325A6C33D1}"/>
              </a:ext>
            </a:extLst>
          </p:cNvPr>
          <p:cNvSpPr txBox="1"/>
          <p:nvPr/>
        </p:nvSpPr>
        <p:spPr>
          <a:xfrm>
            <a:off x="1841818" y="4315058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C4CDFF79-8B83-4EAF-B187-A00E06A84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138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4EA9F5-CE45-4C72-9C7C-1D04351E89A1}"/>
              </a:ext>
            </a:extLst>
          </p:cNvPr>
          <p:cNvSpPr txBox="1"/>
          <p:nvPr/>
        </p:nvSpPr>
        <p:spPr>
          <a:xfrm>
            <a:off x="1841817" y="5229865"/>
            <a:ext cx="306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mzikmunddev</a:t>
            </a:r>
            <a:endParaRPr lang="en-US" sz="2800" b="1" dirty="0">
              <a:solidFill>
                <a:schemeClr val="bg1"/>
              </a:solidFill>
              <a:latin typeface="Open Sans" panose="020B0606030504020204"/>
            </a:endParaRP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800511C-E9D8-41DF-8702-A7E31EEA2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45953" y="414590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8591D-927B-4265-B036-1F97A526EDAE}"/>
              </a:ext>
            </a:extLst>
          </p:cNvPr>
          <p:cNvSpPr txBox="1"/>
          <p:nvPr/>
        </p:nvSpPr>
        <p:spPr>
          <a:xfrm>
            <a:off x="6007472" y="4315058"/>
            <a:ext cx="30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" panose="020B0606030504020204"/>
              </a:rPr>
              <a:t>@mzikmunddev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2F6D1306-6994-4013-89CA-94995D5D5D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5953" y="5084069"/>
            <a:ext cx="861518" cy="861518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5299DD-5661-4D74-B62C-9CB5FC4484EB}"/>
              </a:ext>
            </a:extLst>
          </p:cNvPr>
          <p:cNvSpPr/>
          <p:nvPr/>
        </p:nvSpPr>
        <p:spPr>
          <a:xfrm>
            <a:off x="6085721" y="5229865"/>
            <a:ext cx="5076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59BFF"/>
                </a:solidFill>
                <a:latin typeface="Open Sans" panose="020B0606030504020204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https://github.com/MartinZikmund/</a:t>
            </a:r>
            <a:endParaRPr lang="en-US" sz="2400" dirty="0">
              <a:solidFill>
                <a:srgbClr val="159BFF"/>
              </a:solidFill>
              <a:latin typeface="Open Sans" panose="020B0606030504020204"/>
            </a:endParaRP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9E493119-A615-4EA0-B68B-81A60105C2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545" y="3296217"/>
            <a:ext cx="849692" cy="849692"/>
          </a:xfrm>
          <a:prstGeom prst="rect">
            <a:avLst/>
          </a:prstGeom>
          <a:effectLst>
            <a:outerShdw blurRad="660400" dist="1016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AE070F-CE2B-42CF-ABE6-E7EF494E0EC5}"/>
              </a:ext>
            </a:extLst>
          </p:cNvPr>
          <p:cNvSpPr/>
          <p:nvPr/>
        </p:nvSpPr>
        <p:spPr>
          <a:xfrm>
            <a:off x="1949864" y="3422303"/>
            <a:ext cx="4717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59BFF"/>
                </a:solidFill>
                <a:latin typeface="Open Sans" panose="020B0606030504020204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https://blog.mzikmund.com/</a:t>
            </a:r>
            <a:endParaRPr lang="en-US" sz="2800" dirty="0">
              <a:solidFill>
                <a:srgbClr val="159BFF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902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426" b="0" kern="0" spc="91" dirty="0">
                <a:solidFill>
                  <a:prstClr val="white"/>
                </a:solidFill>
              </a:rPr>
            </a:br>
            <a:endParaRPr lang="en-US" sz="2426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2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Native app development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27094" y="5029537"/>
            <a:ext cx="2813308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04409AF8-295F-4BAA-95A7-0D947C7CEC5D}"/>
              </a:ext>
            </a:extLst>
          </p:cNvPr>
          <p:cNvGrpSpPr/>
          <p:nvPr/>
        </p:nvGrpSpPr>
        <p:grpSpPr>
          <a:xfrm>
            <a:off x="5587681" y="1047119"/>
            <a:ext cx="1189099" cy="4821794"/>
            <a:chOff x="4732932" y="2147731"/>
            <a:chExt cx="960493" cy="3894798"/>
          </a:xfrm>
        </p:grpSpPr>
        <p:pic>
          <p:nvPicPr>
            <p:cNvPr id="16" name="Picture 51">
              <a:extLst>
                <a:ext uri="{FF2B5EF4-FFF2-40B4-BE49-F238E27FC236}">
                  <a16:creationId xmlns:a16="http://schemas.microsoft.com/office/drawing/2014/main" id="{D87CEFBB-3A10-40B6-A0E3-FCCB81D6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3262" y="2147731"/>
              <a:ext cx="773593" cy="868805"/>
            </a:xfrm>
            <a:prstGeom prst="rect">
              <a:avLst/>
            </a:prstGeom>
          </p:spPr>
        </p:pic>
        <p:pic>
          <p:nvPicPr>
            <p:cNvPr id="17" name="Picture 2" descr="Image result for kotlin logo">
              <a:extLst>
                <a:ext uri="{FF2B5EF4-FFF2-40B4-BE49-F238E27FC236}">
                  <a16:creationId xmlns:a16="http://schemas.microsoft.com/office/drawing/2014/main" id="{8A7006B1-04DC-4486-B659-97A3354BD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3162831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swift logo">
              <a:extLst>
                <a:ext uri="{FF2B5EF4-FFF2-40B4-BE49-F238E27FC236}">
                  <a16:creationId xmlns:a16="http://schemas.microsoft.com/office/drawing/2014/main" id="{A30B6105-7FC2-435E-B024-D96E2033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32" y="4161530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JS logo">
              <a:extLst>
                <a:ext uri="{FF2B5EF4-FFF2-40B4-BE49-F238E27FC236}">
                  <a16:creationId xmlns:a16="http://schemas.microsoft.com/office/drawing/2014/main" id="{B0AD6901-CF3E-44C1-9C31-108903E44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5175177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1490FC3B-95A2-4D38-8184-560E65C1D472}"/>
              </a:ext>
            </a:extLst>
          </p:cNvPr>
          <p:cNvGrpSpPr/>
          <p:nvPr/>
        </p:nvGrpSpPr>
        <p:grpSpPr>
          <a:xfrm>
            <a:off x="8990194" y="989087"/>
            <a:ext cx="1711869" cy="4835670"/>
            <a:chOff x="7869380" y="2149532"/>
            <a:chExt cx="1381114" cy="3901356"/>
          </a:xfrm>
        </p:grpSpPr>
        <p:pic>
          <p:nvPicPr>
            <p:cNvPr id="23" name="Picture 14" descr="Image result for xaml logo">
              <a:extLst>
                <a:ext uri="{FF2B5EF4-FFF2-40B4-BE49-F238E27FC236}">
                  <a16:creationId xmlns:a16="http://schemas.microsoft.com/office/drawing/2014/main" id="{11909179-FACE-4C20-A509-8C4364FDC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F5E5EBAE-06B4-4966-8263-38E1DEE7A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swift logo">
              <a:extLst>
                <a:ext uri="{FF2B5EF4-FFF2-40B4-BE49-F238E27FC236}">
                  <a16:creationId xmlns:a16="http://schemas.microsoft.com/office/drawing/2014/main" id="{66E6EBF1-FD44-4989-86D3-3B19E161B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See the source image">
              <a:extLst>
                <a:ext uri="{FF2B5EF4-FFF2-40B4-BE49-F238E27FC236}">
                  <a16:creationId xmlns:a16="http://schemas.microsoft.com/office/drawing/2014/main" id="{337CBDB1-3E9A-4A41-B585-340F99E18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See the source image">
              <a:extLst>
                <a:ext uri="{FF2B5EF4-FFF2-40B4-BE49-F238E27FC236}">
                  <a16:creationId xmlns:a16="http://schemas.microsoft.com/office/drawing/2014/main" id="{F7EEB781-F162-491E-9BED-7C726724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/>
          <p:nvPr/>
        </p:nvCxnSpPr>
        <p:spPr>
          <a:xfrm>
            <a:off x="3433520" y="1558002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C7FBCE7B-EB32-4850-BC02-5BCB94125EB1}"/>
              </a:ext>
            </a:extLst>
          </p:cNvPr>
          <p:cNvCxnSpPr/>
          <p:nvPr/>
        </p:nvCxnSpPr>
        <p:spPr>
          <a:xfrm>
            <a:off x="6992278" y="1533211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/>
          <p:nvPr/>
        </p:nvCxnSpPr>
        <p:spPr>
          <a:xfrm>
            <a:off x="3433520" y="2871323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/>
          <p:nvPr/>
        </p:nvCxnSpPr>
        <p:spPr>
          <a:xfrm>
            <a:off x="3433520" y="4202127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CBFD46C7-813F-40AD-AEE5-569346848AC2}"/>
              </a:ext>
            </a:extLst>
          </p:cNvPr>
          <p:cNvCxnSpPr>
            <a:cxnSpLocks/>
          </p:cNvCxnSpPr>
          <p:nvPr/>
        </p:nvCxnSpPr>
        <p:spPr>
          <a:xfrm>
            <a:off x="4353363" y="5363615"/>
            <a:ext cx="1072424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/>
          <p:nvPr/>
        </p:nvCxnSpPr>
        <p:spPr>
          <a:xfrm>
            <a:off x="6992277" y="2805152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D9E122E9-5CEB-445D-86DF-DD3EBD5795A3}"/>
              </a:ext>
            </a:extLst>
          </p:cNvPr>
          <p:cNvCxnSpPr/>
          <p:nvPr/>
        </p:nvCxnSpPr>
        <p:spPr>
          <a:xfrm>
            <a:off x="6992277" y="4233715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Přímá spojnice se šipkou 38">
            <a:extLst>
              <a:ext uri="{FF2B5EF4-FFF2-40B4-BE49-F238E27FC236}">
                <a16:creationId xmlns:a16="http://schemas.microsoft.com/office/drawing/2014/main" id="{C78F743F-E038-485A-BB76-8506A6B0F7AC}"/>
              </a:ext>
            </a:extLst>
          </p:cNvPr>
          <p:cNvCxnSpPr/>
          <p:nvPr/>
        </p:nvCxnSpPr>
        <p:spPr>
          <a:xfrm>
            <a:off x="6924827" y="5286844"/>
            <a:ext cx="2065367" cy="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251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D0ACC-5643-4798-930F-56910830A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8B0B40-BBC2-4293-9791-7D558968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492443"/>
          </a:xfrm>
        </p:spPr>
        <p:txBody>
          <a:bodyPr/>
          <a:lstStyle/>
          <a:p>
            <a:r>
              <a:rPr lang="en-CA" sz="3200" b="0" dirty="0"/>
              <a:t>What’s coming?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CACAB-8C02-4376-9031-A83E0E9FD450}"/>
              </a:ext>
            </a:extLst>
          </p:cNvPr>
          <p:cNvSpPr/>
          <p:nvPr/>
        </p:nvSpPr>
        <p:spPr>
          <a:xfrm>
            <a:off x="5472113" y="399135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Open Sans" panose="020B0606030504020204"/>
              </a:rPr>
              <a:t>UnoConf</a:t>
            </a:r>
            <a:r>
              <a:rPr lang="en-US" sz="2800" b="1" dirty="0">
                <a:solidFill>
                  <a:schemeClr val="bg1"/>
                </a:solidFill>
                <a:latin typeface="Open Sans" panose="020B0606030504020204"/>
              </a:rPr>
              <a:t> Developer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  <a:latin typeface="Open Sans" panose="020B0606030504020204"/>
              </a:rPr>
              <a:t>Conference Montreal</a:t>
            </a:r>
            <a:br>
              <a:rPr lang="en-US" sz="2800" dirty="0"/>
            </a:br>
            <a:r>
              <a:rPr lang="en-US" sz="2800" b="1" dirty="0">
                <a:solidFill>
                  <a:srgbClr val="159BFF"/>
                </a:solidFill>
                <a:latin typeface="Open Sans" panose="020B0606030504020204"/>
              </a:rPr>
              <a:t>September 23-25, 2020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1BD83B-778D-49E4-BE8B-84A49AF46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612370"/>
            <a:ext cx="4679640" cy="4505626"/>
          </a:xfrm>
        </p:spPr>
        <p:txBody>
          <a:bodyPr/>
          <a:lstStyle/>
          <a:p>
            <a:r>
              <a:rPr lang="cs-CZ" dirty="0" err="1"/>
              <a:t>Uno</a:t>
            </a:r>
            <a:r>
              <a:rPr lang="cs-CZ" dirty="0"/>
              <a:t> </a:t>
            </a:r>
            <a:r>
              <a:rPr lang="cs-CZ" dirty="0" err="1"/>
              <a:t>Platform</a:t>
            </a:r>
            <a:r>
              <a:rPr lang="cs-CZ" dirty="0"/>
              <a:t> 2.0</a:t>
            </a:r>
            <a:endParaRPr lang="en-US" dirty="0"/>
          </a:p>
          <a:p>
            <a:r>
              <a:rPr lang="en-US" dirty="0" err="1"/>
              <a:t>WinUI</a:t>
            </a:r>
            <a:r>
              <a:rPr lang="en-US" dirty="0"/>
              <a:t> 3.0 alignment</a:t>
            </a:r>
          </a:p>
          <a:p>
            <a:r>
              <a:rPr lang="en-US" dirty="0"/>
              <a:t>Ecosystem growth</a:t>
            </a:r>
          </a:p>
          <a:p>
            <a:r>
              <a:rPr lang="en-US" dirty="0" err="1"/>
              <a:t>WebAssembly</a:t>
            </a:r>
            <a:endParaRPr lang="en-US" dirty="0"/>
          </a:p>
          <a:p>
            <a:pPr lvl="1"/>
            <a:r>
              <a:rPr lang="en-US" dirty="0"/>
              <a:t>Threading support</a:t>
            </a:r>
          </a:p>
          <a:p>
            <a:pPr lvl="1"/>
            <a:r>
              <a:rPr lang="en-US" dirty="0"/>
              <a:t>Profile Guided AOT</a:t>
            </a:r>
          </a:p>
          <a:p>
            <a:r>
              <a:rPr lang="en-US" dirty="0"/>
              <a:t>More backends (macOS, </a:t>
            </a:r>
            <a:r>
              <a:rPr lang="en-US" dirty="0" err="1"/>
              <a:t>Skia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BE8186-6257-4DCB-AAEF-75C2E1B9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920" y="446400"/>
            <a:ext cx="6265009" cy="35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4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CB65-FEAA-4255-A95E-7C2CE1F0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The Uno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C519-340D-4DAF-BAA7-2BF45FAC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Leverage existing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rich, responsive apps</a:t>
            </a:r>
            <a:endParaRPr lang="en-US" sz="26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Let views do views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Native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Performance is a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F3AA-C2E7-45CC-9BF9-F1A8E2BD1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FF488-092A-4A35-A051-5EAD3853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39" y="445475"/>
            <a:ext cx="4457799" cy="5360504"/>
          </a:xfrm>
          <a:prstGeom prst="rect">
            <a:avLst/>
          </a:prstGeom>
          <a:effectLst>
            <a:outerShdw blurRad="863600" dist="596900" dir="5400000" algn="ctr" rotWithShape="0">
              <a:srgbClr val="000000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7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3DA5-6579-43BB-AEC9-348B0799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631747" cy="5015076"/>
          </a:xfrm>
        </p:spPr>
        <p:txBody>
          <a:bodyPr/>
          <a:lstStyle/>
          <a:p>
            <a:r>
              <a:rPr lang="cs-CZ" b="1" dirty="0"/>
              <a:t>Full and </a:t>
            </a:r>
            <a:r>
              <a:rPr lang="cs-CZ" b="1" dirty="0" err="1"/>
              <a:t>partial</a:t>
            </a:r>
            <a:r>
              <a:rPr lang="cs-CZ" b="1" dirty="0"/>
              <a:t> XAML </a:t>
            </a:r>
            <a:r>
              <a:rPr lang="cs-CZ" b="1" dirty="0" err="1"/>
              <a:t>reload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Supports</a:t>
            </a:r>
            <a:r>
              <a:rPr lang="cs-CZ" dirty="0"/>
              <a:t> </a:t>
            </a:r>
            <a:r>
              <a:rPr lang="cs-CZ" b="1" dirty="0"/>
              <a:t>iOS, Android and </a:t>
            </a:r>
            <a:r>
              <a:rPr lang="cs-CZ" b="1" dirty="0" err="1"/>
              <a:t>WebAssembly</a:t>
            </a:r>
            <a:endParaRPr lang="cs-CZ" b="1" dirty="0"/>
          </a:p>
          <a:p>
            <a:endParaRPr lang="cs-CZ" dirty="0"/>
          </a:p>
          <a:p>
            <a:r>
              <a:rPr lang="cs-CZ" dirty="0" err="1"/>
              <a:t>Upcoming</a:t>
            </a:r>
            <a:r>
              <a:rPr lang="cs-CZ" dirty="0"/>
              <a:t> </a:t>
            </a:r>
            <a:r>
              <a:rPr lang="cs-CZ" dirty="0" err="1"/>
              <a:t>features</a:t>
            </a:r>
            <a:endParaRPr lang="cs-CZ" dirty="0"/>
          </a:p>
          <a:p>
            <a:pPr lvl="1"/>
            <a:r>
              <a:rPr lang="cs-CZ" dirty="0"/>
              <a:t>XAML VS </a:t>
            </a:r>
            <a:r>
              <a:rPr lang="cs-CZ" dirty="0" err="1"/>
              <a:t>Language</a:t>
            </a:r>
            <a:r>
              <a:rPr lang="cs-CZ" dirty="0"/>
              <a:t> </a:t>
            </a:r>
            <a:r>
              <a:rPr lang="cs-CZ" dirty="0" err="1"/>
              <a:t>services</a:t>
            </a:r>
            <a:r>
              <a:rPr lang="cs-CZ" dirty="0"/>
              <a:t> </a:t>
            </a:r>
            <a:r>
              <a:rPr lang="cs-CZ" dirty="0" err="1"/>
              <a:t>integration</a:t>
            </a:r>
            <a:endParaRPr lang="cs-CZ" dirty="0"/>
          </a:p>
          <a:p>
            <a:pPr lvl="1"/>
            <a:r>
              <a:rPr lang="cs-CZ" dirty="0" err="1"/>
              <a:t>Integrated</a:t>
            </a:r>
            <a:r>
              <a:rPr lang="cs-CZ" dirty="0"/>
              <a:t> </a:t>
            </a:r>
            <a:r>
              <a:rPr lang="cs-CZ" dirty="0" err="1"/>
              <a:t>error</a:t>
            </a:r>
            <a:r>
              <a:rPr lang="cs-CZ" dirty="0"/>
              <a:t> reporting</a:t>
            </a:r>
          </a:p>
          <a:p>
            <a:pPr lvl="1"/>
            <a:r>
              <a:rPr lang="cs-CZ" dirty="0" err="1"/>
              <a:t>Editing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resources</a:t>
            </a:r>
            <a:r>
              <a:rPr lang="cs-CZ" dirty="0"/>
              <a:t> and </a:t>
            </a:r>
            <a:r>
              <a:rPr lang="cs-CZ" dirty="0" err="1"/>
              <a:t>templates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0C7F-CDCF-4641-9499-F0C15D963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753691-7051-487B-ADF7-DF935F6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0" y="446400"/>
            <a:ext cx="8534400" cy="492443"/>
          </a:xfrm>
        </p:spPr>
        <p:txBody>
          <a:bodyPr/>
          <a:lstStyle/>
          <a:p>
            <a:r>
              <a:rPr lang="en-CA" sz="3200" b="0" dirty="0"/>
              <a:t>Uno XAML Hot Reload</a:t>
            </a:r>
            <a:r>
              <a:rPr lang="cs-CZ" sz="3200" b="0" dirty="0"/>
              <a:t> (</a:t>
            </a:r>
            <a:r>
              <a:rPr lang="cs-CZ" sz="3200" b="0" dirty="0" err="1"/>
              <a:t>preview</a:t>
            </a:r>
            <a:r>
              <a:rPr lang="cs-CZ" sz="3200" b="0" dirty="0"/>
              <a:t>)</a:t>
            </a:r>
            <a:endParaRPr lang="en-CA" sz="3200" b="0" dirty="0"/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2A15F56B-D39E-450E-A286-4FD35DD5F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928" y="1962430"/>
            <a:ext cx="2745038" cy="2745038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0080252E-FBF2-4DEA-AF19-7DF0E64F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1966" y="2290763"/>
            <a:ext cx="2274337" cy="22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2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21E75BD-F668-481D-AB6E-85390170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043" y="2857500"/>
            <a:ext cx="6722700" cy="114300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  <a:latin typeface="Open Sans" panose="020B0606030504020204"/>
              </a:rPr>
              <a:t>Demo</a:t>
            </a:r>
            <a:br>
              <a:rPr lang="en-US" sz="8800" dirty="0">
                <a:latin typeface="Open Sans" panose="020B0606030504020204"/>
              </a:rPr>
            </a:br>
            <a:r>
              <a:rPr lang="en-US" sz="4900" dirty="0">
                <a:latin typeface="Open Sans" panose="020B0606030504020204"/>
              </a:rPr>
              <a:t>XAML Hot Reload</a:t>
            </a:r>
            <a:endParaRPr lang="en-US" sz="8800" dirty="0">
              <a:solidFill>
                <a:srgbClr val="7A67F8"/>
              </a:solidFill>
              <a:latin typeface="Open Sans" panose="020B0606030504020204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A4C28F2-1BCA-49C0-AFA9-06F4A574F4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5600" y="6281738"/>
            <a:ext cx="406400" cy="215900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C84EE-F566-4450-906B-6570AE9BC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898" y="1761931"/>
            <a:ext cx="3108669" cy="3108669"/>
          </a:xfrm>
          <a:prstGeom prst="rect">
            <a:avLst/>
          </a:prstGeom>
          <a:effectLst>
            <a:outerShdw blurRad="901700" dist="571500" dir="5400000" sx="95000" sy="95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4B16-BE5C-4C35-9E2F-C7E5FA50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1" y="445476"/>
            <a:ext cx="10689028" cy="492443"/>
          </a:xfrm>
        </p:spPr>
        <p:txBody>
          <a:bodyPr/>
          <a:lstStyle/>
          <a:p>
            <a:r>
              <a:rPr lang="en-CA" sz="3200" b="0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51095-82A0-41F2-840C-FE81D8B6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A44FD-0F09-425D-8BD4-267A0377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4996"/>
            <a:ext cx="5564355" cy="48259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BC48AA-4947-44B4-B066-19551BA38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28" y="1263595"/>
            <a:ext cx="5411788" cy="4884652"/>
          </a:xfrm>
        </p:spPr>
        <p:txBody>
          <a:bodyPr/>
          <a:lstStyle/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All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UWP types and members are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exposed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Uno.UI</a:t>
            </a: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Subset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by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Any existing UWP C# code should compile with Uno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features will throw an exception at runtime</a:t>
            </a:r>
          </a:p>
          <a:p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Non-implemented types, properties etc. are marked with the 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NotImplemented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]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attribute and will show a warning in VS (Roslyn analyzer)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2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358E-550E-45C8-9FF6-F0992787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/>
              <a:t>Uno Platform 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37663-68E7-4596-AACB-9DD1E384F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75EC4-52E8-4878-B8EC-01D95875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570813" cy="5015076"/>
          </a:xfrm>
        </p:spPr>
        <p:txBody>
          <a:bodyPr/>
          <a:lstStyle/>
          <a:p>
            <a:r>
              <a:rPr lang="en-US" b="1" dirty="0"/>
              <a:t>Visual Studio 2019 </a:t>
            </a:r>
            <a:r>
              <a:rPr lang="en-US" dirty="0"/>
              <a:t>for Windows</a:t>
            </a:r>
          </a:p>
          <a:p>
            <a:pPr lvl="1"/>
            <a:r>
              <a:rPr lang="en-US" dirty="0"/>
              <a:t>Universal Windows Platform</a:t>
            </a:r>
          </a:p>
          <a:p>
            <a:pPr lvl="1"/>
            <a:r>
              <a:rPr lang="en-US" dirty="0"/>
              <a:t>Mobile development with .NET</a:t>
            </a:r>
          </a:p>
          <a:p>
            <a:pPr lvl="1"/>
            <a:r>
              <a:rPr lang="en-US" dirty="0"/>
              <a:t>ASP.NET and Web</a:t>
            </a:r>
          </a:p>
          <a:p>
            <a:r>
              <a:rPr lang="en-US" b="1" dirty="0"/>
              <a:t>macOS </a:t>
            </a:r>
            <a:r>
              <a:rPr lang="en-US" dirty="0"/>
              <a:t>for iOS build host</a:t>
            </a:r>
          </a:p>
          <a:p>
            <a:r>
              <a:rPr lang="en-US" b="1" dirty="0"/>
              <a:t>Uno Platform Solution Templates </a:t>
            </a:r>
            <a:r>
              <a:rPr lang="en-US" dirty="0"/>
              <a:t>Visual Studio extension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94EE5B-1C34-4FC2-8AFF-D3E45A1EE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753" y="1395117"/>
            <a:ext cx="3137126" cy="3137126"/>
          </a:xfrm>
          <a:prstGeom prst="rect">
            <a:avLst/>
          </a:prstGeom>
          <a:effectLst>
            <a:outerShdw blurRad="495300" dist="330200" dir="54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4C6AC-2064-4C16-88B8-E181CFDB4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72" y="5212381"/>
            <a:ext cx="5692409" cy="8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587DA-EC7A-4EF5-813D-417C2D85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B95411-2A21-4D37-8D12-FFB4D2ABB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356" y="791283"/>
            <a:ext cx="3629287" cy="3629287"/>
          </a:xfrm>
          <a:prstGeom prst="rect">
            <a:avLst/>
          </a:prstGeom>
          <a:effectLst>
            <a:outerShdw blurRad="520700" dist="317500" dir="5400000" sx="81000" sy="81000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AEF75-0C2C-46D5-94E4-A38638A2E3A0}"/>
              </a:ext>
            </a:extLst>
          </p:cNvPr>
          <p:cNvSpPr txBox="1"/>
          <p:nvPr/>
        </p:nvSpPr>
        <p:spPr>
          <a:xfrm>
            <a:off x="1122111" y="4879298"/>
            <a:ext cx="9947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" panose="020B0606030504020204"/>
              </a:rPr>
              <a:t>Cross-platform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22402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 err="1"/>
              <a:t>Xamarin.Forms</a:t>
            </a:r>
            <a:endParaRPr lang="en-CA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31977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  <a:endParaRPr lang="en-US" sz="2800" b="1" baseline="30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XAML*</a:t>
                      </a:r>
                      <a:endParaRPr lang="en-US" sz="4400" baseline="30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strike="sngStrik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strike="sngStrike" dirty="0">
                        <a:solidFill>
                          <a:srgbClr val="00B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strike="sngStrike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FC1ADF-C663-4240-9BAE-EDFA1C4BB3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9894" y="3145222"/>
            <a:ext cx="773593" cy="868805"/>
          </a:xfrm>
          <a:prstGeom prst="rect">
            <a:avLst/>
          </a:prstGeom>
        </p:spPr>
      </p:pic>
      <p:pic>
        <p:nvPicPr>
          <p:cNvPr id="24" name="Picture 14" descr="Image result for xaml logo">
            <a:extLst>
              <a:ext uri="{FF2B5EF4-FFF2-40B4-BE49-F238E27FC236}">
                <a16:creationId xmlns:a16="http://schemas.microsoft.com/office/drawing/2014/main" id="{8F1FC99F-7DFE-4384-A1D0-8750C410F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06" y="3170351"/>
            <a:ext cx="1021103" cy="8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67C2B-B96E-4F87-B28B-7195320B66AD}"/>
              </a:ext>
            </a:extLst>
          </p:cNvPr>
          <p:cNvSpPr txBox="1"/>
          <p:nvPr/>
        </p:nvSpPr>
        <p:spPr>
          <a:xfrm>
            <a:off x="606062" y="6213705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dialect</a:t>
            </a:r>
          </a:p>
        </p:txBody>
      </p:sp>
    </p:spTree>
    <p:extLst>
      <p:ext uri="{BB962C8B-B14F-4D97-AF65-F5344CB8AC3E}">
        <p14:creationId xmlns:p14="http://schemas.microsoft.com/office/powerpoint/2010/main" val="230645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Native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256662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Kotlin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AXML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 UI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JavaScript</a:t>
                      </a:r>
                    </a:p>
                  </a:txBody>
                  <a:tcPr marL="12801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HTML &amp; CSS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64E7D2-E8DA-456B-9B93-16F857691564}"/>
              </a:ext>
            </a:extLst>
          </p:cNvPr>
          <p:cNvGrpSpPr/>
          <p:nvPr/>
        </p:nvGrpSpPr>
        <p:grpSpPr>
          <a:xfrm>
            <a:off x="4299565" y="2148932"/>
            <a:ext cx="960493" cy="3894798"/>
            <a:chOff x="4732932" y="2147731"/>
            <a:chExt cx="960493" cy="389479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2B64F83-FD7A-4BDD-8396-EAC36E60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3262" y="2147731"/>
              <a:ext cx="773593" cy="868805"/>
            </a:xfrm>
            <a:prstGeom prst="rect">
              <a:avLst/>
            </a:prstGeom>
          </p:spPr>
        </p:pic>
        <p:pic>
          <p:nvPicPr>
            <p:cNvPr id="16" name="Picture 2" descr="Image result for kotlin logo">
              <a:extLst>
                <a:ext uri="{FF2B5EF4-FFF2-40B4-BE49-F238E27FC236}">
                  <a16:creationId xmlns:a16="http://schemas.microsoft.com/office/drawing/2014/main" id="{4E50267E-AF33-4C31-99CD-6753BAE68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3162831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swift logo">
              <a:extLst>
                <a:ext uri="{FF2B5EF4-FFF2-40B4-BE49-F238E27FC236}">
                  <a16:creationId xmlns:a16="http://schemas.microsoft.com/office/drawing/2014/main" id="{1F95E320-8450-405A-8E9E-18B4CCC7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32" y="4161530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JS logo">
              <a:extLst>
                <a:ext uri="{FF2B5EF4-FFF2-40B4-BE49-F238E27FC236}">
                  <a16:creationId xmlns:a16="http://schemas.microsoft.com/office/drawing/2014/main" id="{7D9553B7-2EDB-4345-BCF8-8F3D5B19C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503" y="5175177"/>
              <a:ext cx="867352" cy="867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8F9F13-A8E1-4F3C-BA94-99D630988476}"/>
              </a:ext>
            </a:extLst>
          </p:cNvPr>
          <p:cNvGrpSpPr/>
          <p:nvPr/>
        </p:nvGrpSpPr>
        <p:grpSpPr>
          <a:xfrm>
            <a:off x="7378469" y="2134034"/>
            <a:ext cx="1381114" cy="3901356"/>
            <a:chOff x="7869380" y="2149532"/>
            <a:chExt cx="1381114" cy="3901356"/>
          </a:xfrm>
        </p:grpSpPr>
        <p:pic>
          <p:nvPicPr>
            <p:cNvPr id="53" name="Picture 14" descr="Image result for xaml logo">
              <a:extLst>
                <a:ext uri="{FF2B5EF4-FFF2-40B4-BE49-F238E27FC236}">
                  <a16:creationId xmlns:a16="http://schemas.microsoft.com/office/drawing/2014/main" id="{B2FFBFE7-4B05-4646-B496-C98DE811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BC173A98-F6C0-42EA-A046-98A54EAFF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Image result for swift logo">
              <a:extLst>
                <a:ext uri="{FF2B5EF4-FFF2-40B4-BE49-F238E27FC236}">
                  <a16:creationId xmlns:a16="http://schemas.microsoft.com/office/drawing/2014/main" id="{AE7A8573-6305-4A73-91D0-B21AEFF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4C193224-E116-4D03-AC62-99C495810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ee the source image">
              <a:extLst>
                <a:ext uri="{FF2B5EF4-FFF2-40B4-BE49-F238E27FC236}">
                  <a16:creationId xmlns:a16="http://schemas.microsoft.com/office/drawing/2014/main" id="{A399B9BA-CF2D-41F3-9E1A-0769D2EA3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2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Uno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10434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7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55448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7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55448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strike="noStrik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463040" anchor="ctr"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FC1ADF-C663-4240-9BAE-EDFA1C4BB3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2802" y="3429000"/>
            <a:ext cx="1200385" cy="1348126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F666D8BA-FFCB-446D-AE50-B8D5CE14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95" y="3384601"/>
            <a:ext cx="1436924" cy="14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/>
              <a:t>UWP, </a:t>
            </a:r>
            <a:r>
              <a:rPr lang="en-CA" sz="3200" b="0" dirty="0" err="1"/>
              <a:t>Xamarin.iOS</a:t>
            </a:r>
            <a:r>
              <a:rPr lang="en-CA" sz="3200" b="0" dirty="0"/>
              <a:t>, </a:t>
            </a:r>
            <a:r>
              <a:rPr lang="en-CA" sz="3200" b="0" dirty="0" err="1"/>
              <a:t>Xamarin.Android</a:t>
            </a:r>
            <a:r>
              <a:rPr lang="en-CA" sz="3200" b="0" dirty="0"/>
              <a:t>, </a:t>
            </a:r>
            <a:r>
              <a:rPr lang="en-CA" sz="3200" b="0" dirty="0" err="1"/>
              <a:t>Blazor</a:t>
            </a:r>
            <a:endParaRPr lang="en-CA" sz="3200" b="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grpSp>
        <p:nvGrpSpPr>
          <p:cNvPr id="22" name="Group 53">
            <a:extLst>
              <a:ext uri="{FF2B5EF4-FFF2-40B4-BE49-F238E27FC236}">
                <a16:creationId xmlns:a16="http://schemas.microsoft.com/office/drawing/2014/main" id="{1490FC3B-95A2-4D38-8184-560E65C1D472}"/>
              </a:ext>
            </a:extLst>
          </p:cNvPr>
          <p:cNvGrpSpPr/>
          <p:nvPr/>
        </p:nvGrpSpPr>
        <p:grpSpPr>
          <a:xfrm>
            <a:off x="8990194" y="989087"/>
            <a:ext cx="1711869" cy="4835670"/>
            <a:chOff x="7869380" y="2149532"/>
            <a:chExt cx="1381114" cy="3901356"/>
          </a:xfrm>
        </p:grpSpPr>
        <p:pic>
          <p:nvPicPr>
            <p:cNvPr id="23" name="Picture 14" descr="Image result for xaml logo">
              <a:extLst>
                <a:ext uri="{FF2B5EF4-FFF2-40B4-BE49-F238E27FC236}">
                  <a16:creationId xmlns:a16="http://schemas.microsoft.com/office/drawing/2014/main" id="{11909179-FACE-4C20-A509-8C4364FDC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F5E5EBAE-06B4-4966-8263-38E1DEE7A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swift logo">
              <a:extLst>
                <a:ext uri="{FF2B5EF4-FFF2-40B4-BE49-F238E27FC236}">
                  <a16:creationId xmlns:a16="http://schemas.microsoft.com/office/drawing/2014/main" id="{66E6EBF1-FD44-4989-86D3-3B19E161B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See the source image">
              <a:extLst>
                <a:ext uri="{FF2B5EF4-FFF2-40B4-BE49-F238E27FC236}">
                  <a16:creationId xmlns:a16="http://schemas.microsoft.com/office/drawing/2014/main" id="{337CBDB1-3E9A-4A41-B585-340F99E18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2" descr="See the source image">
              <a:extLst>
                <a:ext uri="{FF2B5EF4-FFF2-40B4-BE49-F238E27FC236}">
                  <a16:creationId xmlns:a16="http://schemas.microsoft.com/office/drawing/2014/main" id="{F7EEB781-F162-491E-9BED-7C726724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C7FBCE7B-EB32-4850-BC02-5BCB94125EB1}"/>
              </a:ext>
            </a:extLst>
          </p:cNvPr>
          <p:cNvCxnSpPr>
            <a:cxnSpLocks/>
          </p:cNvCxnSpPr>
          <p:nvPr/>
        </p:nvCxnSpPr>
        <p:spPr>
          <a:xfrm flipV="1">
            <a:off x="6850637" y="1533213"/>
            <a:ext cx="2207008" cy="144793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CBFD46C7-813F-40AD-AEE5-569346848AC2}"/>
              </a:ext>
            </a:extLst>
          </p:cNvPr>
          <p:cNvCxnSpPr>
            <a:cxnSpLocks/>
          </p:cNvCxnSpPr>
          <p:nvPr/>
        </p:nvCxnSpPr>
        <p:spPr>
          <a:xfrm flipV="1">
            <a:off x="3957005" y="3603099"/>
            <a:ext cx="1580987" cy="1341135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2805152"/>
            <a:ext cx="2182506" cy="37475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D9E122E9-5CEB-445D-86DF-DD3EBD5795A3}"/>
              </a:ext>
            </a:extLst>
          </p:cNvPr>
          <p:cNvCxnSpPr>
            <a:cxnSpLocks/>
          </p:cNvCxnSpPr>
          <p:nvPr/>
        </p:nvCxnSpPr>
        <p:spPr>
          <a:xfrm>
            <a:off x="6875138" y="3480618"/>
            <a:ext cx="2182506" cy="49362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Přímá spojnice se šipkou 38">
            <a:extLst>
              <a:ext uri="{FF2B5EF4-FFF2-40B4-BE49-F238E27FC236}">
                <a16:creationId xmlns:a16="http://schemas.microsoft.com/office/drawing/2014/main" id="{C78F743F-E038-485A-BB76-8506A6B0F7AC}"/>
              </a:ext>
            </a:extLst>
          </p:cNvPr>
          <p:cNvCxnSpPr>
            <a:cxnSpLocks/>
          </p:cNvCxnSpPr>
          <p:nvPr/>
        </p:nvCxnSpPr>
        <p:spPr>
          <a:xfrm>
            <a:off x="6868906" y="3653447"/>
            <a:ext cx="2121288" cy="163339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UWP, </a:t>
            </a:r>
            <a:r>
              <a:rPr lang="en-CA" sz="3200" b="0" dirty="0" err="1"/>
              <a:t>Xamarin.iOS</a:t>
            </a:r>
            <a:r>
              <a:rPr lang="en-CA" sz="3200" b="0" dirty="0"/>
              <a:t>, </a:t>
            </a:r>
            <a:r>
              <a:rPr lang="en-CA" sz="3200" b="0" dirty="0" err="1"/>
              <a:t>Xamarin.Android</a:t>
            </a:r>
            <a:r>
              <a:rPr lang="en-CA" sz="3200" b="0" dirty="0"/>
              <a:t>, </a:t>
            </a:r>
            <a:r>
              <a:rPr lang="en-CA" sz="3200" b="0" dirty="0" err="1"/>
              <a:t>Blazor</a:t>
            </a:r>
            <a:endParaRPr lang="en-CA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4E2B926-8DF7-4B8E-A12D-0791C691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57209"/>
              </p:ext>
            </p:extLst>
          </p:nvPr>
        </p:nvGraphicFramePr>
        <p:xfrm>
          <a:off x="606062" y="1069265"/>
          <a:ext cx="10962051" cy="505448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54017">
                  <a:extLst>
                    <a:ext uri="{9D8B030D-6E8A-4147-A177-3AD203B41FA5}">
                      <a16:colId xmlns:a16="http://schemas.microsoft.com/office/drawing/2014/main" val="995327482"/>
                    </a:ext>
                  </a:extLst>
                </a:gridCol>
                <a:gridCol w="3119857">
                  <a:extLst>
                    <a:ext uri="{9D8B030D-6E8A-4147-A177-3AD203B41FA5}">
                      <a16:colId xmlns:a16="http://schemas.microsoft.com/office/drawing/2014/main" val="1478050177"/>
                    </a:ext>
                  </a:extLst>
                </a:gridCol>
                <a:gridCol w="4188177">
                  <a:extLst>
                    <a:ext uri="{9D8B030D-6E8A-4147-A177-3AD203B41FA5}">
                      <a16:colId xmlns:a16="http://schemas.microsoft.com/office/drawing/2014/main" val="3917389442"/>
                    </a:ext>
                  </a:extLst>
                </a:gridCol>
              </a:tblGrid>
              <a:tr h="101089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Open Sans" panose="020B0606030504020204"/>
                          <a:cs typeface="Segoe UI" panose="020B0502040204020203" pitchFamily="34" charset="0"/>
                        </a:rPr>
                        <a:t>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458419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Windows</a:t>
                      </a:r>
                    </a:p>
                  </a:txBody>
                  <a:tcPr marL="1280160" anchor="ctr"/>
                </a:tc>
                <a:tc rowSpan="4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C#</a:t>
                      </a:r>
                    </a:p>
                  </a:txBody>
                  <a:tcPr marL="146304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XAML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5769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Android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AXML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288121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iOS</a:t>
                      </a:r>
                    </a:p>
                  </a:txBody>
                  <a:tcPr marL="12801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Swift UI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213788"/>
                  </a:ext>
                </a:extLst>
              </a:tr>
              <a:tr h="101089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>
                          <a:latin typeface="Open Sans" panose="020B0606030504020204"/>
                          <a:cs typeface="Segoe UI" panose="020B0502040204020203" pitchFamily="34" charset="0"/>
                        </a:rPr>
                        <a:t>Web</a:t>
                      </a:r>
                    </a:p>
                  </a:txBody>
                  <a:tcPr marL="2194560" anchor="ctr"/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solidFill>
                          <a:schemeClr val="bg1"/>
                        </a:solidFill>
                        <a:latin typeface="Open Sans" panose="020B0606030504020204"/>
                        <a:cs typeface="Segoe UI" panose="020B0502040204020203" pitchFamily="34" charset="0"/>
                      </a:endParaRPr>
                    </a:p>
                  </a:txBody>
                  <a:tcPr marL="128016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  <a:latin typeface="Open Sans" panose="020B0606030504020204"/>
                          <a:cs typeface="Segoe UI" panose="020B0502040204020203" pitchFamily="34" charset="0"/>
                        </a:rPr>
                        <a:t>HTML &amp; CSS</a:t>
                      </a:r>
                    </a:p>
                  </a:txBody>
                  <a:tcPr marL="146304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88488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8358B-C101-4963-8A69-B223F7CF58AC}"/>
              </a:ext>
            </a:extLst>
          </p:cNvPr>
          <p:cNvGrpSpPr/>
          <p:nvPr/>
        </p:nvGrpSpPr>
        <p:grpSpPr>
          <a:xfrm>
            <a:off x="654697" y="2134034"/>
            <a:ext cx="1987777" cy="3722387"/>
            <a:chOff x="654697" y="2134034"/>
            <a:chExt cx="1987777" cy="3722387"/>
          </a:xfrm>
        </p:grpSpPr>
        <p:pic>
          <p:nvPicPr>
            <p:cNvPr id="42" name="Picture 8">
              <a:extLst>
                <a:ext uri="{FF2B5EF4-FFF2-40B4-BE49-F238E27FC236}">
                  <a16:creationId xmlns:a16="http://schemas.microsoft.com/office/drawing/2014/main" id="{BCA58922-C611-4B07-BC1C-CFEAC73DE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auto">
            <a:xfrm>
              <a:off x="654697" y="2134034"/>
              <a:ext cx="882502" cy="88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Image result for android logo">
              <a:extLst>
                <a:ext uri="{FF2B5EF4-FFF2-40B4-BE49-F238E27FC236}">
                  <a16:creationId xmlns:a16="http://schemas.microsoft.com/office/drawing/2014/main" id="{AA4793CF-2B9C-4773-925A-9D8A35D7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2" y="3186261"/>
              <a:ext cx="712352" cy="835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Related image">
              <a:extLst>
                <a:ext uri="{FF2B5EF4-FFF2-40B4-BE49-F238E27FC236}">
                  <a16:creationId xmlns:a16="http://schemas.microsoft.com/office/drawing/2014/main" id="{05F7930C-4C5F-4B44-A5C7-35DDA2D15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9" y="4199480"/>
              <a:ext cx="789298" cy="78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3F97BD9-9D96-423C-8134-7A79C1E41C93}"/>
                </a:ext>
              </a:extLst>
            </p:cNvPr>
            <p:cNvGrpSpPr/>
            <p:nvPr/>
          </p:nvGrpSpPr>
          <p:grpSpPr>
            <a:xfrm>
              <a:off x="739772" y="5361285"/>
              <a:ext cx="1902702" cy="495136"/>
              <a:chOff x="3890170" y="3497981"/>
              <a:chExt cx="4322386" cy="112480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1ED4369-848E-4809-99FD-7375D4280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521" t="19854" r="28521" b="19854"/>
              <a:stretch/>
            </p:blipFill>
            <p:spPr>
              <a:xfrm>
                <a:off x="3890170" y="3505306"/>
                <a:ext cx="1048883" cy="110408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53AE795-29C9-472F-B616-95EC488B3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5303" y="3568785"/>
                <a:ext cx="922081" cy="983554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object, clock&#10;&#10;Description generated with high confidence">
                <a:extLst>
                  <a:ext uri="{FF2B5EF4-FFF2-40B4-BE49-F238E27FC236}">
                    <a16:creationId xmlns:a16="http://schemas.microsoft.com/office/drawing/2014/main" id="{AE3EDBF6-965E-4512-8A2D-1D2383383B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915" t="6789" r="15589" b="5400"/>
              <a:stretch/>
            </p:blipFill>
            <p:spPr>
              <a:xfrm>
                <a:off x="7059771" y="3497981"/>
                <a:ext cx="1152785" cy="1124805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BB134B70-0CF9-4AB3-A666-331CEB1A3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01432" y="3562085"/>
                <a:ext cx="1030504" cy="1030504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8F9F13-A8E1-4F3C-BA94-99D630988476}"/>
              </a:ext>
            </a:extLst>
          </p:cNvPr>
          <p:cNvGrpSpPr/>
          <p:nvPr/>
        </p:nvGrpSpPr>
        <p:grpSpPr>
          <a:xfrm>
            <a:off x="7378469" y="2134034"/>
            <a:ext cx="1381114" cy="3901356"/>
            <a:chOff x="7869380" y="2149532"/>
            <a:chExt cx="1381114" cy="3901356"/>
          </a:xfrm>
        </p:grpSpPr>
        <p:pic>
          <p:nvPicPr>
            <p:cNvPr id="53" name="Picture 14" descr="Image result for xaml logo">
              <a:extLst>
                <a:ext uri="{FF2B5EF4-FFF2-40B4-BE49-F238E27FC236}">
                  <a16:creationId xmlns:a16="http://schemas.microsoft.com/office/drawing/2014/main" id="{B2FFBFE7-4B05-4646-B496-C98DE8115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218" y="2149532"/>
              <a:ext cx="1021103" cy="867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oogle Material Design Logo - Material Design Logo Png, Transparent Png (1024x1024), Png Download">
              <a:extLst>
                <a:ext uri="{FF2B5EF4-FFF2-40B4-BE49-F238E27FC236}">
                  <a16:creationId xmlns:a16="http://schemas.microsoft.com/office/drawing/2014/main" id="{BC173A98-F6C0-42EA-A046-98A54EAFF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500" y="3148483"/>
              <a:ext cx="893280" cy="89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Image result for swift logo">
              <a:extLst>
                <a:ext uri="{FF2B5EF4-FFF2-40B4-BE49-F238E27FC236}">
                  <a16:creationId xmlns:a16="http://schemas.microsoft.com/office/drawing/2014/main" id="{AE7A8573-6305-4A73-91D0-B21AEFFAE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3893" y="4161997"/>
              <a:ext cx="960493" cy="864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4C193224-E116-4D03-AC62-99C495810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380" y="5186623"/>
              <a:ext cx="864265" cy="86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See the source image">
              <a:extLst>
                <a:ext uri="{FF2B5EF4-FFF2-40B4-BE49-F238E27FC236}">
                  <a16:creationId xmlns:a16="http://schemas.microsoft.com/office/drawing/2014/main" id="{A399B9BA-CF2D-41F3-9E1A-0769D2EA3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1283" y="5190084"/>
              <a:ext cx="609211" cy="85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4">
            <a:extLst>
              <a:ext uri="{FF2B5EF4-FFF2-40B4-BE49-F238E27FC236}">
                <a16:creationId xmlns:a16="http://schemas.microsoft.com/office/drawing/2014/main" id="{D65E4482-E43A-47CC-BA19-D2CBD9FAAA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24738" y="3579625"/>
            <a:ext cx="1003328" cy="11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B134-4994-4D46-98CD-B81D0B1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CA" sz="3200" b="0" dirty="0"/>
              <a:t>Supported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50B271D5-66F3-4C0E-9290-9FEEC34E6C8C}"/>
              </a:ext>
            </a:extLst>
          </p:cNvPr>
          <p:cNvSpPr/>
          <p:nvPr/>
        </p:nvSpPr>
        <p:spPr>
          <a:xfrm>
            <a:off x="4784554" y="1197834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ounded Rectangle 31">
            <a:extLst>
              <a:ext uri="{FF2B5EF4-FFF2-40B4-BE49-F238E27FC236}">
                <a16:creationId xmlns:a16="http://schemas.microsoft.com/office/drawing/2014/main" id="{0DAA8015-D6FA-4F2E-B1D7-B1B9A03463E2}"/>
              </a:ext>
            </a:extLst>
          </p:cNvPr>
          <p:cNvSpPr/>
          <p:nvPr/>
        </p:nvSpPr>
        <p:spPr>
          <a:xfrm>
            <a:off x="4784554" y="236062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0F5ACD-C3D7-46D0-AD94-27E06268D5FA}"/>
              </a:ext>
            </a:extLst>
          </p:cNvPr>
          <p:cNvSpPr/>
          <p:nvPr/>
        </p:nvSpPr>
        <p:spPr>
          <a:xfrm>
            <a:off x="4784556" y="3415960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ounded Rectangle 31">
            <a:extLst>
              <a:ext uri="{FF2B5EF4-FFF2-40B4-BE49-F238E27FC236}">
                <a16:creationId xmlns:a16="http://schemas.microsoft.com/office/drawing/2014/main" id="{97315FF5-E053-4D5B-8EA7-604BA2E81719}"/>
              </a:ext>
            </a:extLst>
          </p:cNvPr>
          <p:cNvSpPr/>
          <p:nvPr/>
        </p:nvSpPr>
        <p:spPr>
          <a:xfrm>
            <a:off x="4784556" y="4494282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331C360-125A-4285-91F1-0037F727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5775389" y="1341417"/>
            <a:ext cx="660928" cy="6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ndroid logo">
            <a:extLst>
              <a:ext uri="{FF2B5EF4-FFF2-40B4-BE49-F238E27FC236}">
                <a16:creationId xmlns:a16="http://schemas.microsoft.com/office/drawing/2014/main" id="{C60B8DF6-AC02-41BE-9EDD-F23902564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2432924"/>
            <a:ext cx="587583" cy="6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6BE480B4-1D28-4B78-AFB6-D70CD043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92" y="3507217"/>
            <a:ext cx="651052" cy="6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336C8-FB22-463E-81B2-75B32403330D}"/>
              </a:ext>
            </a:extLst>
          </p:cNvPr>
          <p:cNvGrpSpPr/>
          <p:nvPr/>
        </p:nvGrpSpPr>
        <p:grpSpPr>
          <a:xfrm>
            <a:off x="4950394" y="4667448"/>
            <a:ext cx="2255883" cy="587044"/>
            <a:chOff x="3890170" y="3497981"/>
            <a:chExt cx="4322386" cy="11248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28DF81-4BFC-483C-8580-0400E1A7C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8238ED-93AD-4EBD-A91B-CEED642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25" name="Picture 24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C80A4538-72FD-4725-8338-48B7D7CBC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AA6298B-0B3E-4982-926F-03EDB039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A49831F1-7CA4-4076-B2AF-FEF181F6CC48}"/>
              </a:ext>
            </a:extLst>
          </p:cNvPr>
          <p:cNvSpPr/>
          <p:nvPr/>
        </p:nvSpPr>
        <p:spPr>
          <a:xfrm>
            <a:off x="4784554" y="5572603"/>
            <a:ext cx="2468221" cy="933378"/>
          </a:xfrm>
          <a:prstGeom prst="roundRect">
            <a:avLst>
              <a:gd name="adj" fmla="val 5656"/>
            </a:avLst>
          </a:prstGeom>
          <a:gradFill>
            <a:gsLst>
              <a:gs pos="0">
                <a:schemeClr val="tx1"/>
              </a:gs>
              <a:gs pos="99000">
                <a:schemeClr val="tx1">
                  <a:lumMod val="95000"/>
                </a:schemeClr>
              </a:gs>
            </a:gsLst>
            <a:lin ang="5400000" scaled="1"/>
          </a:gradFill>
          <a:ln w="25400">
            <a:solidFill>
              <a:schemeClr val="tx1">
                <a:lumMod val="85000"/>
              </a:schemeClr>
            </a:solidFill>
          </a:ln>
          <a:effectLst>
            <a:outerShdw blurRad="584200" dist="1346200" dir="5400000" sx="74000" sy="7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51999" rtlCol="0" anchor="t" anchorCtr="0"/>
          <a:lstStyle/>
          <a:p>
            <a:pPr algn="ctr"/>
            <a:endParaRPr lang="en-US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 descr="Image result for macos logo">
            <a:extLst>
              <a:ext uri="{FF2B5EF4-FFF2-40B4-BE49-F238E27FC236}">
                <a16:creationId xmlns:a16="http://schemas.microsoft.com/office/drawing/2014/main" id="{1B4B54B2-4FB4-467E-AE3F-8E488FC7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7850" b="32788"/>
          <a:stretch/>
        </p:blipFill>
        <p:spPr bwMode="auto">
          <a:xfrm>
            <a:off x="5621120" y="5612038"/>
            <a:ext cx="899138" cy="89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2DEC755-5248-4324-828D-AE1272C5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53" y="1449079"/>
            <a:ext cx="1192714" cy="4308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UWP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9AE03EF-AF11-4175-8AA0-284F7BBDC32E}"/>
              </a:ext>
            </a:extLst>
          </p:cNvPr>
          <p:cNvSpPr txBox="1">
            <a:spLocks/>
          </p:cNvSpPr>
          <p:nvPr/>
        </p:nvSpPr>
        <p:spPr>
          <a:xfrm>
            <a:off x="2825531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Android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78CF391-5E27-4B6B-81FB-42A10746FE39}"/>
              </a:ext>
            </a:extLst>
          </p:cNvPr>
          <p:cNvSpPr txBox="1">
            <a:spLocks/>
          </p:cNvSpPr>
          <p:nvPr/>
        </p:nvSpPr>
        <p:spPr>
          <a:xfrm>
            <a:off x="2825531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iOS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2F7023A-2975-427A-92EB-20C3A925F993}"/>
              </a:ext>
            </a:extLst>
          </p:cNvPr>
          <p:cNvSpPr txBox="1">
            <a:spLocks/>
          </p:cNvSpPr>
          <p:nvPr/>
        </p:nvSpPr>
        <p:spPr>
          <a:xfrm>
            <a:off x="2382253" y="4697917"/>
            <a:ext cx="22494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b="1" dirty="0" err="1"/>
              <a:t>WebAssembly</a:t>
            </a:r>
            <a:endParaRPr lang="en-US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6762E33-9700-4900-ADAB-E3F8A9C165E3}"/>
              </a:ext>
            </a:extLst>
          </p:cNvPr>
          <p:cNvSpPr txBox="1">
            <a:spLocks/>
          </p:cNvSpPr>
          <p:nvPr/>
        </p:nvSpPr>
        <p:spPr>
          <a:xfrm>
            <a:off x="2451153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macOS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22F2D3B-73A2-4AD3-99FE-C0E888DFAE94}"/>
              </a:ext>
            </a:extLst>
          </p:cNvPr>
          <p:cNvSpPr txBox="1">
            <a:spLocks/>
          </p:cNvSpPr>
          <p:nvPr/>
        </p:nvSpPr>
        <p:spPr>
          <a:xfrm>
            <a:off x="7468920" y="1449079"/>
            <a:ext cx="1192714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native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332AD4F4-A355-4FAE-BA78-42566ACE44B6}"/>
              </a:ext>
            </a:extLst>
          </p:cNvPr>
          <p:cNvSpPr txBox="1">
            <a:spLocks/>
          </p:cNvSpPr>
          <p:nvPr/>
        </p:nvSpPr>
        <p:spPr>
          <a:xfrm>
            <a:off x="7349398" y="2641906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A724F90-9F36-403D-9DE5-0CBE0D86986B}"/>
              </a:ext>
            </a:extLst>
          </p:cNvPr>
          <p:cNvSpPr txBox="1">
            <a:spLocks/>
          </p:cNvSpPr>
          <p:nvPr/>
        </p:nvSpPr>
        <p:spPr>
          <a:xfrm>
            <a:off x="7349398" y="3667205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stable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353150F-1F0C-452F-A8B2-9EDBBAA971C8}"/>
              </a:ext>
            </a:extLst>
          </p:cNvPr>
          <p:cNvSpPr txBox="1">
            <a:spLocks/>
          </p:cNvSpPr>
          <p:nvPr/>
        </p:nvSpPr>
        <p:spPr>
          <a:xfrm>
            <a:off x="7175014" y="4697917"/>
            <a:ext cx="1980521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preview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74E35DD-EF9D-4C9C-904E-2CB452E05EC7}"/>
              </a:ext>
            </a:extLst>
          </p:cNvPr>
          <p:cNvSpPr txBox="1">
            <a:spLocks/>
          </p:cNvSpPr>
          <p:nvPr/>
        </p:nvSpPr>
        <p:spPr>
          <a:xfrm>
            <a:off x="7275810" y="5781609"/>
            <a:ext cx="2180515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/>
              <a:t>very preview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069740A-B389-4705-B4AE-74D3A09C1DC3}"/>
              </a:ext>
            </a:extLst>
          </p:cNvPr>
          <p:cNvSpPr txBox="1">
            <a:spLocks/>
          </p:cNvSpPr>
          <p:nvPr/>
        </p:nvSpPr>
        <p:spPr>
          <a:xfrm>
            <a:off x="606062" y="4171128"/>
            <a:ext cx="1431758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System Font Regular"/>
              <a:buChar char="-"/>
              <a:defRPr sz="2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2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Uno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088D827-9D5A-47C5-8801-969FFB91C224}"/>
              </a:ext>
            </a:extLst>
          </p:cNvPr>
          <p:cNvSpPr/>
          <p:nvPr/>
        </p:nvSpPr>
        <p:spPr>
          <a:xfrm>
            <a:off x="1726535" y="2360620"/>
            <a:ext cx="655718" cy="4051905"/>
          </a:xfrm>
          <a:prstGeom prst="leftBrace">
            <a:avLst>
              <a:gd name="adj1" fmla="val 8333"/>
              <a:gd name="adj2" fmla="val 50297"/>
            </a:avLst>
          </a:prstGeom>
          <a:ln w="28575">
            <a:solidFill>
              <a:schemeClr val="tx1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0">
            <a:extLst>
              <a:ext uri="{FF2B5EF4-FFF2-40B4-BE49-F238E27FC236}">
                <a16:creationId xmlns:a16="http://schemas.microsoft.com/office/drawing/2014/main" id="{47D9F41D-AFC6-479C-9601-BCD8D3C3D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51" y="4182296"/>
            <a:ext cx="10775149" cy="937697"/>
          </a:xfrm>
        </p:spPr>
        <p:txBody>
          <a:bodyPr>
            <a:normAutofit/>
          </a:bodyPr>
          <a:lstStyle/>
          <a:p>
            <a:r>
              <a:rPr lang="en-US" dirty="0"/>
              <a:t>Uno Platform – Your apps, everywhere</a:t>
            </a:r>
          </a:p>
        </p:txBody>
      </p:sp>
      <p:sp>
        <p:nvSpPr>
          <p:cNvPr id="15" name="Podnadpis 14">
            <a:extLst>
              <a:ext uri="{FF2B5EF4-FFF2-40B4-BE49-F238E27FC236}">
                <a16:creationId xmlns:a16="http://schemas.microsoft.com/office/drawing/2014/main" id="{5A17F97D-39CB-44DF-8D8A-0B90E018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51" y="5172370"/>
            <a:ext cx="3008335" cy="5302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1C1B20"/>
                </a:solidFill>
              </a:rPr>
              <a:t>Martin Zikmund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6BA1-84CF-44A0-8B3E-8F938039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2" descr="Uno Platform">
            <a:extLst>
              <a:ext uri="{FF2B5EF4-FFF2-40B4-BE49-F238E27FC236}">
                <a16:creationId xmlns:a16="http://schemas.microsoft.com/office/drawing/2014/main" id="{07A2EF68-B964-49C8-AB88-30DC492F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68" y="647467"/>
            <a:ext cx="2977757" cy="29522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dnadpis 14">
            <a:extLst>
              <a:ext uri="{FF2B5EF4-FFF2-40B4-BE49-F238E27FC236}">
                <a16:creationId xmlns:a16="http://schemas.microsoft.com/office/drawing/2014/main" id="{C9A8A458-8C80-4CDE-8932-0307443BABC1}"/>
              </a:ext>
            </a:extLst>
          </p:cNvPr>
          <p:cNvSpPr txBox="1">
            <a:spLocks/>
          </p:cNvSpPr>
          <p:nvPr/>
        </p:nvSpPr>
        <p:spPr>
          <a:xfrm>
            <a:off x="575151" y="5702571"/>
            <a:ext cx="6400800" cy="739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1C1B20"/>
                </a:solidFill>
              </a:rPr>
              <a:t>@mzikmunddev</a:t>
            </a:r>
          </a:p>
        </p:txBody>
      </p:sp>
    </p:spTree>
    <p:extLst>
      <p:ext uri="{BB962C8B-B14F-4D97-AF65-F5344CB8AC3E}">
        <p14:creationId xmlns:p14="http://schemas.microsoft.com/office/powerpoint/2010/main" val="34983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A476F1-2213-46A7-9D7B-12BA0F48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endParaRPr lang="en-US" sz="3200" b="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584E92-8E1B-4FF0-BA57-68A149D0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5602288" cy="5015076"/>
          </a:xfrm>
        </p:spPr>
        <p:txBody>
          <a:bodyPr/>
          <a:lstStyle/>
          <a:p>
            <a:r>
              <a:rPr lang="en-US" dirty="0"/>
              <a:t>XAML → platform UI controls</a:t>
            </a:r>
          </a:p>
          <a:p>
            <a:endParaRPr lang="en-US" dirty="0"/>
          </a:p>
          <a:p>
            <a:r>
              <a:rPr lang="en-US" dirty="0"/>
              <a:t>Custom XAML dialect</a:t>
            </a:r>
          </a:p>
          <a:p>
            <a:endParaRPr lang="en-US" dirty="0"/>
          </a:p>
          <a:p>
            <a:r>
              <a:rPr lang="en-US" dirty="0"/>
              <a:t>Different naming conventions</a:t>
            </a:r>
            <a:endParaRPr lang="cs-CZ" dirty="0"/>
          </a:p>
          <a:p>
            <a:pPr lvl="1"/>
            <a:r>
              <a:rPr lang="cs-CZ" dirty="0" err="1">
                <a:latin typeface="Consolas" panose="020B0609020204030204" pitchFamily="49" charset="0"/>
              </a:rPr>
              <a:t>Width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 </a:t>
            </a:r>
            <a:r>
              <a:rPr lang="en-US" dirty="0" err="1">
                <a:latin typeface="Consolas" panose="020B0609020204030204" pitchFamily="49" charset="0"/>
              </a:rPr>
              <a:t>WidthRequest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Background / </a:t>
            </a:r>
            <a:r>
              <a:rPr lang="en-US" dirty="0" err="1">
                <a:latin typeface="Consolas" panose="020B0609020204030204" pitchFamily="49" charset="0"/>
              </a:rPr>
              <a:t>BackgroundColor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DDDF6D6-64CE-4453-B3D3-782C8B53E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6" name="Picture 8" descr="Image result for xamarin logo">
            <a:extLst>
              <a:ext uri="{FF2B5EF4-FFF2-40B4-BE49-F238E27FC236}">
                <a16:creationId xmlns:a16="http://schemas.microsoft.com/office/drawing/2014/main" id="{DF0FE362-8304-4A88-B6F7-1BC1F374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387" y="2087001"/>
            <a:ext cx="3011595" cy="2683998"/>
          </a:xfrm>
          <a:prstGeom prst="rect">
            <a:avLst/>
          </a:prstGeom>
          <a:noFill/>
          <a:effectLst>
            <a:outerShdw blurRad="571500" dist="3683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310C4A-721B-4197-B223-3F7729DE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cs-CZ" sz="3200" b="0" dirty="0" err="1"/>
              <a:t>Xamarin.Forms</a:t>
            </a:r>
            <a:r>
              <a:rPr lang="en-US" sz="3200" b="0" dirty="0"/>
              <a:t> UI comparison</a:t>
            </a:r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0B84DF8D-84F9-4225-AD65-73B337D0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318" y="1086228"/>
            <a:ext cx="9235977" cy="55415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B532C8-F436-4CF1-AED9-9F5D1CFDF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450DB8-7DCF-4B8E-9B79-F2BD00E9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92443"/>
          </a:xfrm>
        </p:spPr>
        <p:txBody>
          <a:bodyPr/>
          <a:lstStyle/>
          <a:p>
            <a:r>
              <a:rPr lang="en-US" sz="3200" b="0" dirty="0" err="1"/>
              <a:t>Xamarin.Forms</a:t>
            </a:r>
            <a:r>
              <a:rPr lang="en-US" sz="3200" b="0" dirty="0"/>
              <a:t> Shell/Material design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44AE27A-5588-4527-8F00-1920C303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Zástupný obsah 5" descr="Obsah obrázku snímek obrazovky&#10;&#10;Popis byl vytvořen automaticky">
            <a:extLst>
              <a:ext uri="{FF2B5EF4-FFF2-40B4-BE49-F238E27FC236}">
                <a16:creationId xmlns:a16="http://schemas.microsoft.com/office/drawing/2014/main" id="{C5F327F0-13FA-4417-A5F7-F3F21BD0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036" y="1126671"/>
            <a:ext cx="5456122" cy="5370351"/>
          </a:xfrm>
        </p:spPr>
      </p:pic>
    </p:spTree>
    <p:extLst>
      <p:ext uri="{BB962C8B-B14F-4D97-AF65-F5344CB8AC3E}">
        <p14:creationId xmlns:p14="http://schemas.microsoft.com/office/powerpoint/2010/main" val="1724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86031B7-5F92-480C-978A-0AB53EA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4DB0F-FAF4-40AF-B51B-17FF9E3F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3" y="6116776"/>
            <a:ext cx="8534400" cy="492443"/>
          </a:xfrm>
        </p:spPr>
        <p:txBody>
          <a:bodyPr/>
          <a:lstStyle/>
          <a:p>
            <a:r>
              <a:rPr lang="en-CA" sz="3200" b="0" dirty="0" err="1"/>
              <a:t>Xamarin.Forms</a:t>
            </a:r>
            <a:endParaRPr lang="en-CA" sz="3200" b="0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C5B626D-A054-4023-A8E2-C64B742B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125941" y="1059698"/>
            <a:ext cx="1084328" cy="1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ndroid logo">
            <a:extLst>
              <a:ext uri="{FF2B5EF4-FFF2-40B4-BE49-F238E27FC236}">
                <a16:creationId xmlns:a16="http://schemas.microsoft.com/office/drawing/2014/main" id="{4FC6DEED-3C9A-4BAE-BE7E-DB63F552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37" y="2360608"/>
            <a:ext cx="925303" cy="1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lated image">
            <a:extLst>
              <a:ext uri="{FF2B5EF4-FFF2-40B4-BE49-F238E27FC236}">
                <a16:creationId xmlns:a16="http://schemas.microsoft.com/office/drawing/2014/main" id="{D86FE5A0-9912-4BAD-B63B-65D87E7E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8" y="3662824"/>
            <a:ext cx="1084327" cy="108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6">
            <a:extLst>
              <a:ext uri="{FF2B5EF4-FFF2-40B4-BE49-F238E27FC236}">
                <a16:creationId xmlns:a16="http://schemas.microsoft.com/office/drawing/2014/main" id="{07C299B1-1C22-4278-8A19-E1E0ACF9E40D}"/>
              </a:ext>
            </a:extLst>
          </p:cNvPr>
          <p:cNvGrpSpPr/>
          <p:nvPr/>
        </p:nvGrpSpPr>
        <p:grpSpPr>
          <a:xfrm>
            <a:off x="1319002" y="5029537"/>
            <a:ext cx="2821400" cy="721632"/>
            <a:chOff x="3890170" y="3497981"/>
            <a:chExt cx="4322386" cy="1124805"/>
          </a:xfrm>
        </p:grpSpPr>
        <p:pic>
          <p:nvPicPr>
            <p:cNvPr id="11" name="Picture 47">
              <a:extLst>
                <a:ext uri="{FF2B5EF4-FFF2-40B4-BE49-F238E27FC236}">
                  <a16:creationId xmlns:a16="http://schemas.microsoft.com/office/drawing/2014/main" id="{9EE72438-7783-4614-BA62-440F03924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521" t="19854" r="28521" b="19854"/>
            <a:stretch/>
          </p:blipFill>
          <p:spPr>
            <a:xfrm>
              <a:off x="3890170" y="3505306"/>
              <a:ext cx="1048883" cy="1104088"/>
            </a:xfrm>
            <a:prstGeom prst="rect">
              <a:avLst/>
            </a:prstGeom>
          </p:spPr>
        </p:pic>
        <p:pic>
          <p:nvPicPr>
            <p:cNvPr id="12" name="Picture 48">
              <a:extLst>
                <a:ext uri="{FF2B5EF4-FFF2-40B4-BE49-F238E27FC236}">
                  <a16:creationId xmlns:a16="http://schemas.microsoft.com/office/drawing/2014/main" id="{98C2975A-F20A-42A3-BF19-944238A7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5303" y="3568785"/>
              <a:ext cx="922081" cy="983554"/>
            </a:xfrm>
            <a:prstGeom prst="rect">
              <a:avLst/>
            </a:prstGeom>
          </p:spPr>
        </p:pic>
        <p:pic>
          <p:nvPicPr>
            <p:cNvPr id="13" name="Picture 49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34748E14-036D-44D8-999F-51727C5EF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5" t="6789" r="15589" b="5400"/>
            <a:stretch/>
          </p:blipFill>
          <p:spPr>
            <a:xfrm>
              <a:off x="7059771" y="3497981"/>
              <a:ext cx="1152785" cy="1124805"/>
            </a:xfrm>
            <a:prstGeom prst="rect">
              <a:avLst/>
            </a:prstGeom>
          </p:spPr>
        </p:pic>
        <p:pic>
          <p:nvPicPr>
            <p:cNvPr id="14" name="Graphic 50">
              <a:extLst>
                <a:ext uri="{FF2B5EF4-FFF2-40B4-BE49-F238E27FC236}">
                  <a16:creationId xmlns:a16="http://schemas.microsoft.com/office/drawing/2014/main" id="{92BBBCFF-96EF-4FED-9C8A-0362E3A8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01432" y="3562085"/>
              <a:ext cx="1030504" cy="1030504"/>
            </a:xfrm>
            <a:prstGeom prst="rect">
              <a:avLst/>
            </a:prstGeom>
          </p:spPr>
        </p:pic>
      </p:grp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9A11705-C7E9-44E9-9D84-BEC78114AA21}"/>
              </a:ext>
            </a:extLst>
          </p:cNvPr>
          <p:cNvCxnSpPr>
            <a:cxnSpLocks/>
          </p:cNvCxnSpPr>
          <p:nvPr/>
        </p:nvCxnSpPr>
        <p:spPr>
          <a:xfrm>
            <a:off x="3433520" y="1558002"/>
            <a:ext cx="2110704" cy="140368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se šipkou 32">
            <a:extLst>
              <a:ext uri="{FF2B5EF4-FFF2-40B4-BE49-F238E27FC236}">
                <a16:creationId xmlns:a16="http://schemas.microsoft.com/office/drawing/2014/main" id="{834FF2CB-23BF-4F0A-8930-189076FEDC51}"/>
              </a:ext>
            </a:extLst>
          </p:cNvPr>
          <p:cNvCxnSpPr>
            <a:cxnSpLocks/>
          </p:cNvCxnSpPr>
          <p:nvPr/>
        </p:nvCxnSpPr>
        <p:spPr>
          <a:xfrm>
            <a:off x="3433520" y="2871323"/>
            <a:ext cx="2104472" cy="31127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B3FCD9F-921D-4F18-A7B9-34B0855B02EF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33520" y="3334478"/>
            <a:ext cx="2110704" cy="86765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A8991832-468B-47EB-87B3-1587041DEA07}"/>
              </a:ext>
            </a:extLst>
          </p:cNvPr>
          <p:cNvCxnSpPr>
            <a:cxnSpLocks/>
          </p:cNvCxnSpPr>
          <p:nvPr/>
        </p:nvCxnSpPr>
        <p:spPr>
          <a:xfrm flipV="1">
            <a:off x="6875138" y="3299005"/>
            <a:ext cx="2110704" cy="561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FCAF80EC-2885-4210-B57B-FAF47BD8C308}"/>
              </a:ext>
            </a:extLst>
          </p:cNvPr>
          <p:cNvSpPr txBox="1">
            <a:spLocks/>
          </p:cNvSpPr>
          <p:nvPr/>
        </p:nvSpPr>
        <p:spPr>
          <a:xfrm>
            <a:off x="1886651" y="363547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b="0" dirty="0"/>
              <a:t>Platform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21A463-313A-4562-8FC4-BB67607CD479}"/>
              </a:ext>
            </a:extLst>
          </p:cNvPr>
          <p:cNvSpPr txBox="1">
            <a:spLocks/>
          </p:cNvSpPr>
          <p:nvPr/>
        </p:nvSpPr>
        <p:spPr>
          <a:xfrm>
            <a:off x="5398997" y="329622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Code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159175-2149-491F-A7F0-B7F73AFB45FA}"/>
              </a:ext>
            </a:extLst>
          </p:cNvPr>
          <p:cNvSpPr txBox="1">
            <a:spLocks/>
          </p:cNvSpPr>
          <p:nvPr/>
        </p:nvSpPr>
        <p:spPr>
          <a:xfrm>
            <a:off x="8977756" y="368466"/>
            <a:ext cx="1566465" cy="49244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3200" b="0" dirty="0"/>
              <a:t>UI</a:t>
            </a:r>
          </a:p>
        </p:txBody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7B13CF9B-5546-4976-AF8C-915409B94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224" y="2587117"/>
            <a:ext cx="1330914" cy="1494721"/>
          </a:xfrm>
          <a:prstGeom prst="rect">
            <a:avLst/>
          </a:prstGeom>
        </p:spPr>
      </p:pic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930F4A7-F957-48DD-B010-8871F9BCBD83}"/>
              </a:ext>
            </a:extLst>
          </p:cNvPr>
          <p:cNvCxnSpPr>
            <a:cxnSpLocks/>
          </p:cNvCxnSpPr>
          <p:nvPr/>
        </p:nvCxnSpPr>
        <p:spPr>
          <a:xfrm flipV="1">
            <a:off x="4338544" y="5388406"/>
            <a:ext cx="1129953" cy="943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44F000E5-EB24-45FB-B8E1-4EAB1187A43D}"/>
              </a:ext>
            </a:extLst>
          </p:cNvPr>
          <p:cNvSpPr txBox="1">
            <a:spLocks/>
          </p:cNvSpPr>
          <p:nvPr/>
        </p:nvSpPr>
        <p:spPr>
          <a:xfrm>
            <a:off x="5537906" y="5024702"/>
            <a:ext cx="858908" cy="677108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sz="4400" b="0" dirty="0">
                <a:solidFill>
                  <a:srgbClr val="FF0000"/>
                </a:solidFill>
              </a:rPr>
              <a:t>??? </a:t>
            </a:r>
          </a:p>
        </p:txBody>
      </p:sp>
      <p:pic>
        <p:nvPicPr>
          <p:cNvPr id="42" name="Picture 14" descr="Image result for xaml logo">
            <a:extLst>
              <a:ext uri="{FF2B5EF4-FFF2-40B4-BE49-F238E27FC236}">
                <a16:creationId xmlns:a16="http://schemas.microsoft.com/office/drawing/2014/main" id="{629AE474-2EBC-487D-8581-F8387BE4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07" y="2613873"/>
            <a:ext cx="1696192" cy="14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2">
            <a:extLst>
              <a:ext uri="{FF2B5EF4-FFF2-40B4-BE49-F238E27FC236}">
                <a16:creationId xmlns:a16="http://schemas.microsoft.com/office/drawing/2014/main" id="{A43DBEB8-6871-4004-9795-C141339824DD}"/>
              </a:ext>
            </a:extLst>
          </p:cNvPr>
          <p:cNvSpPr txBox="1"/>
          <p:nvPr/>
        </p:nvSpPr>
        <p:spPr>
          <a:xfrm>
            <a:off x="6965462" y="6204634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dialect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5E50897D-56C4-4082-A879-81F021152287}"/>
              </a:ext>
            </a:extLst>
          </p:cNvPr>
          <p:cNvSpPr/>
          <p:nvPr/>
        </p:nvSpPr>
        <p:spPr>
          <a:xfrm>
            <a:off x="10808589" y="2323446"/>
            <a:ext cx="570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*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56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05AB-6544-4859-B5EB-DBBE535A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12370"/>
            <a:ext cx="6817105" cy="4884652"/>
          </a:xfrm>
        </p:spPr>
        <p:txBody>
          <a:bodyPr/>
          <a:lstStyle/>
          <a:p>
            <a:r>
              <a:rPr lang="en-US" b="1" dirty="0"/>
              <a:t>Free, open source </a:t>
            </a:r>
            <a:r>
              <a:rPr lang="en-US" dirty="0"/>
              <a:t>(Apache 2.0).</a:t>
            </a:r>
          </a:p>
          <a:p>
            <a:endParaRPr lang="en-US" dirty="0"/>
          </a:p>
          <a:p>
            <a:r>
              <a:rPr lang="en-US" b="1" dirty="0"/>
              <a:t>1 codebase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mobile, desktop and </a:t>
            </a:r>
            <a:r>
              <a:rPr lang="en-US" dirty="0" err="1"/>
              <a:t>WebAssembly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Port of Universal Windows Platform (UWP) </a:t>
            </a:r>
            <a:r>
              <a:rPr lang="en-US" b="1" dirty="0"/>
              <a:t>API and XAML </a:t>
            </a:r>
            <a:r>
              <a:rPr lang="en-US" dirty="0"/>
              <a:t>– goal is 1:1 compatibility.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85110-32E3-48BE-ABB0-3076B3565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</p:spPr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Uno Platform">
            <a:extLst>
              <a:ext uri="{FF2B5EF4-FFF2-40B4-BE49-F238E27FC236}">
                <a16:creationId xmlns:a16="http://schemas.microsoft.com/office/drawing/2014/main" id="{2A9D6695-0E06-4C4D-A3DA-07D677F36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14" y="1554457"/>
            <a:ext cx="3360915" cy="3332127"/>
          </a:xfrm>
          <a:prstGeom prst="rect">
            <a:avLst/>
          </a:prstGeom>
          <a:noFill/>
          <a:effectLst>
            <a:outerShdw blurRad="431800" dist="292100" dir="5400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6E01-DD37-4643-9A1C-0AC603C79BB8}"/>
              </a:ext>
            </a:extLst>
          </p:cNvPr>
          <p:cNvSpPr txBox="1"/>
          <p:nvPr/>
        </p:nvSpPr>
        <p:spPr>
          <a:xfrm>
            <a:off x="7438577" y="5359577"/>
            <a:ext cx="438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59BFF"/>
                </a:solidFill>
                <a:latin typeface="Open Sans" panose="020B0606030504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https://platform.uno/</a:t>
            </a:r>
            <a:endParaRPr lang="en-US" sz="3200" b="1" dirty="0">
              <a:solidFill>
                <a:srgbClr val="159BFF"/>
              </a:solidFill>
              <a:latin typeface="Open Sans" panose="020B0606030504020204"/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AF504FA2-5D4C-4E86-9F28-56290CBD1F91}"/>
              </a:ext>
            </a:extLst>
          </p:cNvPr>
          <p:cNvSpPr txBox="1">
            <a:spLocks/>
          </p:cNvSpPr>
          <p:nvPr/>
        </p:nvSpPr>
        <p:spPr>
          <a:xfrm>
            <a:off x="606062" y="445475"/>
            <a:ext cx="8534400" cy="492443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 baseline="0">
                <a:ln w="3175" cmpd="sng">
                  <a:noFill/>
                </a:ln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0" dirty="0"/>
              <a:t>Uno Platform</a:t>
            </a:r>
          </a:p>
        </p:txBody>
      </p:sp>
    </p:spTree>
    <p:extLst>
      <p:ext uri="{BB962C8B-B14F-4D97-AF65-F5344CB8AC3E}">
        <p14:creationId xmlns:p14="http://schemas.microsoft.com/office/powerpoint/2010/main" val="222358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Custom 2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86C5EE"/>
      </a:hlink>
      <a:folHlink>
        <a:srgbClr val="D8D8D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4F5678341234499434AE32C0D8E95" ma:contentTypeVersion="4" ma:contentTypeDescription="Create a new document." ma:contentTypeScope="" ma:versionID="873627b67be1935a8a304011675ccff4">
  <xsd:schema xmlns:xsd="http://www.w3.org/2001/XMLSchema" xmlns:xs="http://www.w3.org/2001/XMLSchema" xmlns:p="http://schemas.microsoft.com/office/2006/metadata/properties" xmlns:ns2="d852ea95-a5d1-48e3-aef8-d348a069ed43" targetNamespace="http://schemas.microsoft.com/office/2006/metadata/properties" ma:root="true" ma:fieldsID="cb827438cbdb1380e0300952a5795913" ns2:_="">
    <xsd:import namespace="d852ea95-a5d1-48e3-aef8-d348a069e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52ea95-a5d1-48e3-aef8-d348a069e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F08077-B044-42AA-A4B4-BBAA0CF78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52ea95-a5d1-48e3-aef8-d348a069e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94390C-BE24-4034-ADE8-62514ADE778A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d852ea95-a5d1-48e3-aef8-d348a069ed4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29519</TotalTime>
  <Words>1947</Words>
  <Application>Microsoft Office PowerPoint</Application>
  <PresentationFormat>Widescreen</PresentationFormat>
  <Paragraphs>490</Paragraphs>
  <Slides>42</Slides>
  <Notes>38</Notes>
  <HiddenSlides>12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Century Gothic</vt:lpstr>
      <vt:lpstr>Consolas</vt:lpstr>
      <vt:lpstr>Fakt Slab Pro Blond</vt:lpstr>
      <vt:lpstr>Fakt Slab Pro Normal</vt:lpstr>
      <vt:lpstr>Metric Semibold</vt:lpstr>
      <vt:lpstr>Open Sans</vt:lpstr>
      <vt:lpstr>Open Sans Semibold</vt:lpstr>
      <vt:lpstr>Segoe UI</vt:lpstr>
      <vt:lpstr>System Font Regular</vt:lpstr>
      <vt:lpstr>Times New Roman</vt:lpstr>
      <vt:lpstr>Wingdings 3</vt:lpstr>
      <vt:lpstr>Slice</vt:lpstr>
      <vt:lpstr>Martin Zikmund Uno Platform: Your C#/XAML Apps on Mobile &amp; WebAssembly</vt:lpstr>
      <vt:lpstr>Outline</vt:lpstr>
      <vt:lpstr>Native app development</vt:lpstr>
      <vt:lpstr>UWP, Xamarin.iOS, Xamarin.Android, Blazor</vt:lpstr>
      <vt:lpstr>Xamarin.Forms</vt:lpstr>
      <vt:lpstr>Xamarin.Forms UI comparison</vt:lpstr>
      <vt:lpstr>Xamarin.Forms Shell/Material design</vt:lpstr>
      <vt:lpstr>Xamarin.Forms</vt:lpstr>
      <vt:lpstr>PowerPoint Presentation</vt:lpstr>
      <vt:lpstr>Uno Platform UI comparison</vt:lpstr>
      <vt:lpstr>Uno Platform UI comparison</vt:lpstr>
      <vt:lpstr>Uno Platform</vt:lpstr>
      <vt:lpstr>PowerPoint Presentation</vt:lpstr>
      <vt:lpstr>Uno namespaces = UWP namespaces</vt:lpstr>
      <vt:lpstr>API to Native Mapping</vt:lpstr>
      <vt:lpstr>Xamarin.Forms XAML vs Uno/UWP XAML</vt:lpstr>
      <vt:lpstr>Demo Hello, Uno Platform</vt:lpstr>
      <vt:lpstr>Demo XAML Hot Reload</vt:lpstr>
      <vt:lpstr>Demo Calculator</vt:lpstr>
      <vt:lpstr>Uno Calc</vt:lpstr>
      <vt:lpstr>Uno UI</vt:lpstr>
      <vt:lpstr>Uno – UI? Not only!</vt:lpstr>
      <vt:lpstr>Libraries</vt:lpstr>
      <vt:lpstr>Uno Platform WebAssembly Renderers for Xamarin.Forms</vt:lpstr>
      <vt:lpstr>Demo Uno Platform WebAssembly Renderers for Xamarin.Forms</vt:lpstr>
      <vt:lpstr>Uno Platform Playground</vt:lpstr>
      <vt:lpstr>“Homework time”!</vt:lpstr>
      <vt:lpstr>Resources</vt:lpstr>
      <vt:lpstr>PowerPoint Presentation</vt:lpstr>
      <vt:lpstr>What’s coming?</vt:lpstr>
      <vt:lpstr>The Uno Philosophy</vt:lpstr>
      <vt:lpstr>Uno XAML Hot Reload (preview)</vt:lpstr>
      <vt:lpstr>Demo XAML Hot Reload</vt:lpstr>
      <vt:lpstr>How does it work?</vt:lpstr>
      <vt:lpstr>Uno Platform Prerequisites</vt:lpstr>
      <vt:lpstr>PowerPoint Presentation</vt:lpstr>
      <vt:lpstr>Xamarin.Forms</vt:lpstr>
      <vt:lpstr>Native development</vt:lpstr>
      <vt:lpstr>Uno Platform</vt:lpstr>
      <vt:lpstr>UWP, Xamarin.iOS, Xamarin.Android, Blazor</vt:lpstr>
      <vt:lpstr>Supported platforms</vt:lpstr>
      <vt:lpstr>Uno Platform – Your apps,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creator>Jérôme Laban</dc:creator>
  <cp:lastModifiedBy>Martin Zikmund</cp:lastModifiedBy>
  <cp:revision>102</cp:revision>
  <cp:lastPrinted>2018-10-15T22:24:56Z</cp:lastPrinted>
  <dcterms:created xsi:type="dcterms:W3CDTF">2018-09-07T17:56:55Z</dcterms:created>
  <dcterms:modified xsi:type="dcterms:W3CDTF">2019-10-22T05:33:22Z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0x0101007C04F5678341234499434AE32C0D8E95</vt:lpwstr>
  </property>
</Properties>
</file>